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4"/>
  </p:sldMasterIdLst>
  <p:notesMasterIdLst>
    <p:notesMasterId r:id="rId26"/>
  </p:notesMasterIdLst>
  <p:handoutMasterIdLst>
    <p:handoutMasterId r:id="rId27"/>
  </p:handoutMasterIdLst>
  <p:sldIdLst>
    <p:sldId id="256" r:id="rId5"/>
    <p:sldId id="259" r:id="rId6"/>
    <p:sldId id="269" r:id="rId7"/>
    <p:sldId id="260" r:id="rId8"/>
    <p:sldId id="276" r:id="rId9"/>
    <p:sldId id="262" r:id="rId10"/>
    <p:sldId id="278" r:id="rId11"/>
    <p:sldId id="277" r:id="rId12"/>
    <p:sldId id="270" r:id="rId13"/>
    <p:sldId id="285" r:id="rId14"/>
    <p:sldId id="274" r:id="rId15"/>
    <p:sldId id="275" r:id="rId16"/>
    <p:sldId id="279" r:id="rId17"/>
    <p:sldId id="284" r:id="rId18"/>
    <p:sldId id="280" r:id="rId19"/>
    <p:sldId id="286" r:id="rId20"/>
    <p:sldId id="281" r:id="rId21"/>
    <p:sldId id="283" r:id="rId22"/>
    <p:sldId id="282" r:id="rId23"/>
    <p:sldId id="271" r:id="rId24"/>
    <p:sldId id="264" r:id="rId25"/>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pos="597" userDrawn="1">
          <p15:clr>
            <a:srgbClr val="A4A3A4"/>
          </p15:clr>
        </p15:guide>
        <p15:guide id="4"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14067"/>
    <a:srgbClr val="3F3F3F"/>
    <a:srgbClr val="014E7D"/>
    <a:srgbClr val="013657"/>
    <a:srgbClr val="01456F"/>
    <a:srgbClr val="014B79"/>
    <a:srgbClr val="0937C9"/>
    <a:srgbClr val="002774"/>
    <a:srgbClr val="929A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74" autoAdjust="0"/>
  </p:normalViewPr>
  <p:slideViewPr>
    <p:cSldViewPr snapToGrid="0" showGuides="1">
      <p:cViewPr varScale="1">
        <p:scale>
          <a:sx n="72" d="100"/>
          <a:sy n="72" d="100"/>
        </p:scale>
        <p:origin x="660" y="72"/>
      </p:cViewPr>
      <p:guideLst>
        <p:guide pos="3840"/>
        <p:guide pos="597"/>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E8BEDA40-91A9-49DC-B402-0EBE674AAE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dirty="0"/>
          </a:p>
        </p:txBody>
      </p:sp>
      <p:sp>
        <p:nvSpPr>
          <p:cNvPr id="3" name="Espace réservé de la date 2">
            <a:extLst>
              <a:ext uri="{FF2B5EF4-FFF2-40B4-BE49-F238E27FC236}">
                <a16:creationId xmlns:a16="http://schemas.microsoft.com/office/drawing/2014/main" id="{E8CBB508-5589-42E7-A433-D119AC0FFB7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A5DCE85-0A13-48F4-A9C0-551BADFB2145}" type="datetime1">
              <a:rPr lang="fr-FR" smtClean="0"/>
              <a:t>05/03/2025</a:t>
            </a:fld>
            <a:endParaRPr lang="fr-FR" dirty="0"/>
          </a:p>
        </p:txBody>
      </p:sp>
      <p:sp>
        <p:nvSpPr>
          <p:cNvPr id="4" name="Espace réservé du pied de page 3">
            <a:extLst>
              <a:ext uri="{FF2B5EF4-FFF2-40B4-BE49-F238E27FC236}">
                <a16:creationId xmlns:a16="http://schemas.microsoft.com/office/drawing/2014/main" id="{E9232ABA-B33A-4B3B-8412-C1773FBF3D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dirty="0"/>
          </a:p>
        </p:txBody>
      </p:sp>
      <p:sp>
        <p:nvSpPr>
          <p:cNvPr id="5" name="Espace réservé du numéro de diapositive 4">
            <a:extLst>
              <a:ext uri="{FF2B5EF4-FFF2-40B4-BE49-F238E27FC236}">
                <a16:creationId xmlns:a16="http://schemas.microsoft.com/office/drawing/2014/main" id="{BAB1832E-3B48-42CB-80A7-CD8E48D52DD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F1072A3-100F-40A9-915F-8D2D9E6962D8}" type="slidenum">
              <a:rPr lang="fr-FR" smtClean="0"/>
              <a:t>‹N°›</a:t>
            </a:fld>
            <a:endParaRPr lang="fr-FR" dirty="0"/>
          </a:p>
        </p:txBody>
      </p:sp>
    </p:spTree>
    <p:extLst>
      <p:ext uri="{BB962C8B-B14F-4D97-AF65-F5344CB8AC3E}">
        <p14:creationId xmlns:p14="http://schemas.microsoft.com/office/powerpoint/2010/main" val="51353712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BEABE6-E8A2-4369-B5DD-8970D70F6DA0}" type="datetime1">
              <a:rPr lang="fr-FR" smtClean="0"/>
              <a:pPr/>
              <a:t>05/03/2025</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dirty="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9230CFA-805A-4FD3-B3A0-DAAA5993DA17}" type="slidenum">
              <a:rPr lang="fr-FR" noProof="0" smtClean="0"/>
              <a:t>‹N°›</a:t>
            </a:fld>
            <a:endParaRPr lang="fr-FR" noProof="0" dirty="0"/>
          </a:p>
        </p:txBody>
      </p:sp>
    </p:spTree>
    <p:extLst>
      <p:ext uri="{BB962C8B-B14F-4D97-AF65-F5344CB8AC3E}">
        <p14:creationId xmlns:p14="http://schemas.microsoft.com/office/powerpoint/2010/main" val="79892771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1605458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10</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32956959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11</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5374425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12</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36663621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13</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1457425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14</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983200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15</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2735799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16</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25460094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17</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1159818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18</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2270757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19</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1950942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2</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7898016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20</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20198717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21</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612066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3</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539394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4</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2103765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5</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24826106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6</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26530695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7</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1879634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8</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4145820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79230CFA-805A-4FD3-B3A0-DAAA5993DA17}" type="slidenum">
              <a:rPr lang="fr-FR" smtClean="0"/>
              <a:t>9</a:t>
            </a:fld>
            <a:endParaRPr lang="fr-FR" dirty="0"/>
          </a:p>
        </p:txBody>
      </p:sp>
      <p:sp>
        <p:nvSpPr>
          <p:cNvPr id="5" name="Espace réservé du pied de page 4"/>
          <p:cNvSpPr>
            <a:spLocks noGrp="1"/>
          </p:cNvSpPr>
          <p:nvPr>
            <p:ph type="ftr" sz="quarter" idx="10"/>
          </p:nvPr>
        </p:nvSpPr>
        <p:spPr/>
        <p:txBody>
          <a:bodyPr/>
          <a:lstStyle/>
          <a:p>
            <a:pPr rtl="0"/>
            <a:endParaRPr lang="fr-FR" noProof="0" dirty="0"/>
          </a:p>
        </p:txBody>
      </p:sp>
    </p:spTree>
    <p:extLst>
      <p:ext uri="{BB962C8B-B14F-4D97-AF65-F5344CB8AC3E}">
        <p14:creationId xmlns:p14="http://schemas.microsoft.com/office/powerpoint/2010/main" val="1739621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image">
    <p:spTree>
      <p:nvGrpSpPr>
        <p:cNvPr id="1" name=""/>
        <p:cNvGrpSpPr/>
        <p:nvPr/>
      </p:nvGrpSpPr>
      <p:grpSpPr>
        <a:xfrm>
          <a:off x="0" y="0"/>
          <a:ext cx="0" cy="0"/>
          <a:chOff x="0" y="0"/>
          <a:chExt cx="0" cy="0"/>
        </a:xfrm>
      </p:grpSpPr>
      <p:sp>
        <p:nvSpPr>
          <p:cNvPr id="11" name="Triangle rect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16" name="Connecteur droit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5" name="Espace réservé d’image 24">
            <a:extLst>
              <a:ext uri="{FF2B5EF4-FFF2-40B4-BE49-F238E27FC236}">
                <a16:creationId xmlns:a16="http://schemas.microsoft.com/office/drawing/2014/main" id="{73B47EE6-EDE6-4881-B456-B37D9C1ADE3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rtlCol="0" anchor="ctr">
            <a:noAutofit/>
          </a:bodyPr>
          <a:lstStyle>
            <a:lvl1pPr marL="0" indent="0" algn="ctr">
              <a:buNone/>
              <a:defRPr>
                <a:solidFill>
                  <a:schemeClr val="tx1"/>
                </a:solidFill>
              </a:defRPr>
            </a:lvl1pPr>
          </a:lstStyle>
          <a:p>
            <a:pPr rtl="0"/>
            <a:r>
              <a:rPr lang="fr-FR" noProof="0" smtClean="0"/>
              <a:t>Cliquez sur l'icône pour ajouter une image</a:t>
            </a:r>
            <a:endParaRPr lang="fr-FR" noProof="0" dirty="0"/>
          </a:p>
        </p:txBody>
      </p:sp>
      <p:cxnSp>
        <p:nvCxnSpPr>
          <p:cNvPr id="18" name="Connecteur droit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title="Titre">
            <a:extLst>
              <a:ext uri="{FF2B5EF4-FFF2-40B4-BE49-F238E27FC236}">
                <a16:creationId xmlns:a16="http://schemas.microsoft.com/office/drawing/2014/main" id="{A648E0EA-49ED-4F2D-A107-8FCE6301FC88}"/>
              </a:ext>
            </a:extLst>
          </p:cNvPr>
          <p:cNvSpPr>
            <a:spLocks noGrp="1"/>
          </p:cNvSpPr>
          <p:nvPr>
            <p:ph type="ctrTitle" hasCustomPrompt="1"/>
          </p:nvPr>
        </p:nvSpPr>
        <p:spPr>
          <a:xfrm>
            <a:off x="6375721" y="2006084"/>
            <a:ext cx="4853573" cy="1616252"/>
          </a:xfrm>
          <a:prstGeom prst="rect">
            <a:avLst/>
          </a:prstGeom>
        </p:spPr>
        <p:txBody>
          <a:bodyPr rtlCol="0" anchor="b">
            <a:normAutofit/>
          </a:bodyPr>
          <a:lstStyle>
            <a:lvl1pPr algn="l">
              <a:defRPr sz="4300" b="1">
                <a:solidFill>
                  <a:schemeClr val="accent1"/>
                </a:solidFill>
              </a:defRPr>
            </a:lvl1pPr>
          </a:lstStyle>
          <a:p>
            <a:pPr rtl="0"/>
            <a:r>
              <a:rPr lang="fr-FR" noProof="0" dirty="0"/>
              <a:t>Cliquez pour modifier le style du titre du masque</a:t>
            </a:r>
          </a:p>
        </p:txBody>
      </p:sp>
      <p:sp>
        <p:nvSpPr>
          <p:cNvPr id="3" name="Sous-titre 2" title="Sous-titre">
            <a:extLst>
              <a:ext uri="{FF2B5EF4-FFF2-40B4-BE49-F238E27FC236}">
                <a16:creationId xmlns:a16="http://schemas.microsoft.com/office/drawing/2014/main" id="{06317687-D49E-41F7-A330-C78C728F0D12}"/>
              </a:ext>
            </a:extLst>
          </p:cNvPr>
          <p:cNvSpPr>
            <a:spLocks noGrp="1"/>
          </p:cNvSpPr>
          <p:nvPr>
            <p:ph type="subTitle" idx="1" hasCustomPrompt="1"/>
          </p:nvPr>
        </p:nvSpPr>
        <p:spPr>
          <a:xfrm>
            <a:off x="6375214" y="3640998"/>
            <a:ext cx="4854339" cy="1257574"/>
          </a:xfrm>
          <a:prstGeom prst="rect">
            <a:avLst/>
          </a:prstGeom>
        </p:spPr>
        <p:txBody>
          <a:bodyPr rtlCol="0"/>
          <a:lstStyle>
            <a:lvl1pPr marL="0" indent="0" algn="l">
              <a:buNone/>
              <a:defRPr sz="2400" b="0" i="0" spc="300">
                <a:solidFill>
                  <a:schemeClr val="accent6"/>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FR" noProof="0" dirty="0"/>
              <a:t>CLIQUEZ POUR MODIFIER LE SOUS-TITRE</a:t>
            </a:r>
          </a:p>
        </p:txBody>
      </p:sp>
      <p:cxnSp>
        <p:nvCxnSpPr>
          <p:cNvPr id="9" name="Connecteur droit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0045013"/>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7537" userDrawn="1">
          <p15:clr>
            <a:srgbClr val="FBAE40"/>
          </p15:clr>
        </p15:guide>
        <p15:guide id="3" pos="138" userDrawn="1">
          <p15:clr>
            <a:srgbClr val="FBAE40"/>
          </p15:clr>
        </p15:guide>
        <p15:guide id="4" orient="horz" pos="4178" userDrawn="1">
          <p15:clr>
            <a:srgbClr val="FBAE40"/>
          </p15:clr>
        </p15:guide>
        <p15:guide id="5" orient="horz" pos="142" userDrawn="1">
          <p15:clr>
            <a:srgbClr val="FBAE40"/>
          </p15:clr>
        </p15:guide>
        <p15:guide id="6" pos="2457" userDrawn="1">
          <p15:clr>
            <a:srgbClr val="FBAE40"/>
          </p15:clr>
        </p15:guide>
        <p15:guide id="7" pos="43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1" name="Triangle rect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16" name="Connecteur droit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title="Titre">
            <a:extLst>
              <a:ext uri="{FF2B5EF4-FFF2-40B4-BE49-F238E27FC236}">
                <a16:creationId xmlns:a16="http://schemas.microsoft.com/office/drawing/2014/main" id="{A648E0EA-49ED-4F2D-A107-8FCE6301FC88}"/>
              </a:ext>
            </a:extLst>
          </p:cNvPr>
          <p:cNvSpPr>
            <a:spLocks noGrp="1"/>
          </p:cNvSpPr>
          <p:nvPr>
            <p:ph type="ctrTitle" hasCustomPrompt="1"/>
          </p:nvPr>
        </p:nvSpPr>
        <p:spPr>
          <a:xfrm>
            <a:off x="6375721" y="2006084"/>
            <a:ext cx="4853573" cy="1616252"/>
          </a:xfrm>
          <a:prstGeom prst="rect">
            <a:avLst/>
          </a:prstGeom>
        </p:spPr>
        <p:txBody>
          <a:bodyPr rtlCol="0" anchor="b">
            <a:normAutofit/>
          </a:bodyPr>
          <a:lstStyle>
            <a:lvl1pPr algn="l">
              <a:defRPr sz="4300" b="1">
                <a:solidFill>
                  <a:schemeClr val="accent1"/>
                </a:solidFill>
              </a:defRPr>
            </a:lvl1pPr>
          </a:lstStyle>
          <a:p>
            <a:pPr rtl="0"/>
            <a:r>
              <a:rPr lang="fr-FR" noProof="0" dirty="0"/>
              <a:t>Cliquez pour modifier le style du titre du masque</a:t>
            </a:r>
          </a:p>
        </p:txBody>
      </p:sp>
      <p:sp>
        <p:nvSpPr>
          <p:cNvPr id="3" name="Sous-titre 2" title="Sous-titre">
            <a:extLst>
              <a:ext uri="{FF2B5EF4-FFF2-40B4-BE49-F238E27FC236}">
                <a16:creationId xmlns:a16="http://schemas.microsoft.com/office/drawing/2014/main" id="{06317687-D49E-41F7-A330-C78C728F0D12}"/>
              </a:ext>
            </a:extLst>
          </p:cNvPr>
          <p:cNvSpPr>
            <a:spLocks noGrp="1"/>
          </p:cNvSpPr>
          <p:nvPr>
            <p:ph type="subTitle" idx="1" hasCustomPrompt="1"/>
          </p:nvPr>
        </p:nvSpPr>
        <p:spPr>
          <a:xfrm>
            <a:off x="6375214" y="3640998"/>
            <a:ext cx="4854339" cy="1257574"/>
          </a:xfrm>
          <a:prstGeom prst="rect">
            <a:avLst/>
          </a:prstGeom>
        </p:spPr>
        <p:txBody>
          <a:bodyPr rtlCol="0"/>
          <a:lstStyle>
            <a:lvl1pPr marL="0" indent="0" algn="l">
              <a:buNone/>
              <a:defRPr sz="2400" b="0" i="0" spc="300">
                <a:solidFill>
                  <a:schemeClr val="accent6"/>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FR" noProof="0" dirty="0"/>
              <a:t>CLIQUEZ POUR MODIFIER POUR LE STYLE DE SOUS-TITRE DU MASQUE</a:t>
            </a:r>
          </a:p>
        </p:txBody>
      </p:sp>
      <p:cxnSp>
        <p:nvCxnSpPr>
          <p:cNvPr id="9" name="Connecteur droit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4561729"/>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19" name="Triangle droit 18">
            <a:extLst>
              <a:ext uri="{FF2B5EF4-FFF2-40B4-BE49-F238E27FC236}">
                <a16:creationId xmlns:a16="http://schemas.microsoft.com/office/drawing/2014/main" id="{71D0E8AA-902F-440D-9C55-2A391C22396A}"/>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17" name="Parallélogramme 16">
            <a:extLst>
              <a:ext uri="{FF2B5EF4-FFF2-40B4-BE49-F238E27FC236}">
                <a16:creationId xmlns:a16="http://schemas.microsoft.com/office/drawing/2014/main"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18" name="Connecteur droit 17">
            <a:extLst>
              <a:ext uri="{FF2B5EF4-FFF2-40B4-BE49-F238E27FC236}">
                <a16:creationId xmlns:a16="http://schemas.microsoft.com/office/drawing/2014/main"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re 1" title="Titre">
            <a:extLst>
              <a:ext uri="{FF2B5EF4-FFF2-40B4-BE49-F238E27FC236}">
                <a16:creationId xmlns:a16="http://schemas.microsoft.com/office/drawing/2014/main" id="{4D7EF399-DAA5-44EC-B712-79C755FE84CB}"/>
              </a:ext>
            </a:extLst>
          </p:cNvPr>
          <p:cNvSpPr>
            <a:spLocks noGrp="1"/>
          </p:cNvSpPr>
          <p:nvPr>
            <p:ph type="title" hasCustomPrompt="1"/>
          </p:nvPr>
        </p:nvSpPr>
        <p:spPr>
          <a:xfrm>
            <a:off x="6283842" y="1987420"/>
            <a:ext cx="4911633" cy="1789855"/>
          </a:xfrm>
          <a:prstGeom prst="rect">
            <a:avLst/>
          </a:prstGeom>
        </p:spPr>
        <p:txBody>
          <a:bodyPr rtlCol="0" anchor="b">
            <a:normAutofit/>
          </a:bodyPr>
          <a:lstStyle>
            <a:lvl1pPr>
              <a:defRPr sz="4000" b="1">
                <a:solidFill>
                  <a:schemeClr val="accent1"/>
                </a:solidFill>
                <a:latin typeface="+mj-lt"/>
                <a:cs typeface="Calibri Light" panose="020F0302020204030204" pitchFamily="34" charset="0"/>
              </a:defRPr>
            </a:lvl1pPr>
          </a:lstStyle>
          <a:p>
            <a:pPr rtl="0"/>
            <a:r>
              <a:rPr lang="fr-FR" noProof="0" dirty="0"/>
              <a:t>Cliquez pour modifier le style du titre du masque</a:t>
            </a:r>
          </a:p>
        </p:txBody>
      </p:sp>
      <p:sp>
        <p:nvSpPr>
          <p:cNvPr id="101" name="Espace réservé du texte 2" title="Sous-titre">
            <a:extLst>
              <a:ext uri="{FF2B5EF4-FFF2-40B4-BE49-F238E27FC236}">
                <a16:creationId xmlns:a16="http://schemas.microsoft.com/office/drawing/2014/main" id="{26D13BFA-61B0-402F-8611-02D3DFDBEBCB}"/>
              </a:ext>
            </a:extLst>
          </p:cNvPr>
          <p:cNvSpPr>
            <a:spLocks noGrp="1"/>
          </p:cNvSpPr>
          <p:nvPr>
            <p:ph type="body" idx="1" hasCustomPrompt="1"/>
          </p:nvPr>
        </p:nvSpPr>
        <p:spPr>
          <a:xfrm>
            <a:off x="6283842" y="3792046"/>
            <a:ext cx="4911633" cy="910580"/>
          </a:xfrm>
          <a:prstGeom prst="rect">
            <a:avLst/>
          </a:prstGeom>
        </p:spPr>
        <p:txBody>
          <a:bodyPr rtlCol="0">
            <a:normAutofit/>
          </a:bodyPr>
          <a:lstStyle>
            <a:lvl1pPr marL="0" indent="0">
              <a:buNone/>
              <a:defRPr sz="2000" b="0" i="0" spc="300">
                <a:solidFill>
                  <a:schemeClr val="accent6"/>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MODIFIEZ LES STYLES DU TEXTE DU MASQUE</a:t>
            </a:r>
          </a:p>
        </p:txBody>
      </p:sp>
      <p:cxnSp>
        <p:nvCxnSpPr>
          <p:cNvPr id="21" name="Connecteur droit 20">
            <a:extLst>
              <a:ext uri="{FF2B5EF4-FFF2-40B4-BE49-F238E27FC236}">
                <a16:creationId xmlns:a16="http://schemas.microsoft.com/office/drawing/2014/main"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élogramme 24">
            <a:extLst>
              <a:ext uri="{FF2B5EF4-FFF2-40B4-BE49-F238E27FC236}">
                <a16:creationId xmlns:a16="http://schemas.microsoft.com/office/drawing/2014/main" id="{E123A0CF-50D6-46EC-8BF6-43E38AFCD588}"/>
              </a:ext>
            </a:extLst>
          </p:cNvPr>
          <p:cNvSpPr/>
          <p:nvPr userDrawn="1"/>
        </p:nvSpPr>
        <p:spPr>
          <a:xfrm>
            <a:off x="7754112" y="0"/>
            <a:ext cx="2258568" cy="742819"/>
          </a:xfrm>
          <a:prstGeom prst="parallelogram">
            <a:avLst>
              <a:gd name="adj" fmla="val 19585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noProof="0" dirty="0"/>
          </a:p>
        </p:txBody>
      </p:sp>
      <p:cxnSp>
        <p:nvCxnSpPr>
          <p:cNvPr id="26" name="Connecteur droit 25">
            <a:extLst>
              <a:ext uri="{FF2B5EF4-FFF2-40B4-BE49-F238E27FC236}">
                <a16:creationId xmlns:a16="http://schemas.microsoft.com/office/drawing/2014/main"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Connecteur droit 15">
            <a:extLst>
              <a:ext uri="{FF2B5EF4-FFF2-40B4-BE49-F238E27FC236}">
                <a16:creationId xmlns:a16="http://schemas.microsoft.com/office/drawing/2014/main"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élogramme 23">
            <a:extLst>
              <a:ext uri="{FF2B5EF4-FFF2-40B4-BE49-F238E27FC236}">
                <a16:creationId xmlns:a16="http://schemas.microsoft.com/office/drawing/2014/main" id="{FC8C82F3-94EE-4B4F-A01D-993A41BC00B1}"/>
              </a:ext>
            </a:extLst>
          </p:cNvPr>
          <p:cNvSpPr/>
          <p:nvPr userDrawn="1"/>
        </p:nvSpPr>
        <p:spPr>
          <a:xfrm rot="19958790">
            <a:off x="-139035" y="3407045"/>
            <a:ext cx="1438399" cy="236580"/>
          </a:xfrm>
          <a:prstGeom prst="parallelogram">
            <a:avLst>
              <a:gd name="adj" fmla="val 532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Tree>
    <p:extLst>
      <p:ext uri="{BB962C8B-B14F-4D97-AF65-F5344CB8AC3E}">
        <p14:creationId xmlns:p14="http://schemas.microsoft.com/office/powerpoint/2010/main" val="100786568"/>
      </p:ext>
    </p:extLst>
  </p:cSld>
  <p:clrMapOvr>
    <a:masterClrMapping/>
  </p:clrMapOvr>
  <p:extLst mod="1">
    <p:ext uri="{DCECCB84-F9BA-43D5-87BE-67443E8EF086}">
      <p15:sldGuideLst xmlns:p15="http://schemas.microsoft.com/office/powerpoint/2012/main">
        <p15:guide id="1" orient="horz" pos="2183">
          <p15:clr>
            <a:srgbClr val="FBAE40"/>
          </p15:clr>
        </p15:guide>
        <p15:guide id="2" pos="3840">
          <p15:clr>
            <a:srgbClr val="FBAE40"/>
          </p15:clr>
        </p15:guide>
        <p15:guide id="3" pos="143">
          <p15:clr>
            <a:srgbClr val="FBAE40"/>
          </p15:clr>
        </p15:guide>
        <p15:guide id="4" orient="horz" pos="4170">
          <p15:clr>
            <a:srgbClr val="FBAE40"/>
          </p15:clr>
        </p15:guide>
        <p15:guide id="5" pos="7537">
          <p15:clr>
            <a:srgbClr val="FBAE40"/>
          </p15:clr>
        </p15:guide>
        <p15:guide id="6" orient="horz" pos="14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cxnSp>
        <p:nvCxnSpPr>
          <p:cNvPr id="22" name="Connecteur droit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e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Bande diagonal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solidFill>
                  <a:schemeClr val="tx1"/>
                </a:solidFill>
              </a:endParaRPr>
            </a:p>
          </p:txBody>
        </p:sp>
        <p:cxnSp>
          <p:nvCxnSpPr>
            <p:cNvPr id="28" name="Connecteur droit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élogramme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grpSp>
      <p:sp>
        <p:nvSpPr>
          <p:cNvPr id="36" name="Parallélogramme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rtl="0"/>
            <a:endParaRPr lang="fr-FR" noProof="0" dirty="0"/>
          </a:p>
        </p:txBody>
      </p:sp>
      <p:sp>
        <p:nvSpPr>
          <p:cNvPr id="2" name="Espace réservé du pied de page 1">
            <a:extLst>
              <a:ext uri="{FF2B5EF4-FFF2-40B4-BE49-F238E27FC236}">
                <a16:creationId xmlns:a16="http://schemas.microsoft.com/office/drawing/2014/main" id="{03E79E9C-D961-6E47-A5C6-57689BAFF243}"/>
              </a:ext>
            </a:extLst>
          </p:cNvPr>
          <p:cNvSpPr>
            <a:spLocks noGrp="1"/>
          </p:cNvSpPr>
          <p:nvPr>
            <p:ph type="ftr" sz="quarter" idx="17"/>
          </p:nvPr>
        </p:nvSpPr>
        <p:spPr/>
        <p:txBody>
          <a:bodyPr rtlCol="0"/>
          <a:lstStyle>
            <a:lvl1pPr algn="l">
              <a:defRPr/>
            </a:lvl1pPr>
          </a:lstStyle>
          <a:p>
            <a:pPr rtl="0"/>
            <a:r>
              <a:rPr lang="fr-FR" noProof="0" smtClean="0"/>
              <a:t>ANPSP Actualités sociales 2025</a:t>
            </a:r>
            <a:endParaRPr lang="fr-FR" noProof="0" dirty="0"/>
          </a:p>
        </p:txBody>
      </p:sp>
      <p:sp>
        <p:nvSpPr>
          <p:cNvPr id="3" name="Espace réservé du numéro de diapositive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rtlCol="0"/>
          <a:lstStyle/>
          <a:p>
            <a:pPr rtl="0"/>
            <a:fld id="{8699F50C-BE38-4BD0-BA84-9B090E1F2B9B}" type="slidenum">
              <a:rPr lang="fr-FR" noProof="0" smtClean="0"/>
              <a:t>‹N°›</a:t>
            </a:fld>
            <a:endParaRPr lang="fr-FR" noProof="0" dirty="0"/>
          </a:p>
        </p:txBody>
      </p:sp>
      <p:sp>
        <p:nvSpPr>
          <p:cNvPr id="27" name="Titre 1" title="Titre ">
            <a:extLst>
              <a:ext uri="{FF2B5EF4-FFF2-40B4-BE49-F238E27FC236}">
                <a16:creationId xmlns:a16="http://schemas.microsoft.com/office/drawing/2014/main" id="{C3CC34F4-862A-42E7-B2FA-7B511CC2E879}"/>
              </a:ext>
            </a:extLst>
          </p:cNvPr>
          <p:cNvSpPr>
            <a:spLocks noGrp="1"/>
          </p:cNvSpPr>
          <p:nvPr>
            <p:ph type="title" hasCustomPrompt="1"/>
          </p:nvPr>
        </p:nvSpPr>
        <p:spPr>
          <a:xfrm>
            <a:off x="518678" y="209028"/>
            <a:ext cx="8333222" cy="1147969"/>
          </a:xfrm>
          <a:prstGeom prst="rect">
            <a:avLst/>
          </a:prstGeom>
        </p:spPr>
        <p:txBody>
          <a:bodyPr bIns="0" rtlCol="0" anchor="b">
            <a:normAutofit/>
          </a:bodyPr>
          <a:lstStyle>
            <a:lvl1pPr>
              <a:defRPr sz="4400" b="1">
                <a:solidFill>
                  <a:schemeClr val="accent1"/>
                </a:solidFill>
              </a:defRPr>
            </a:lvl1pPr>
          </a:lstStyle>
          <a:p>
            <a:pPr rtl="0"/>
            <a:r>
              <a:rPr lang="fr-FR" noProof="0" dirty="0"/>
              <a:t>Cliquez pour modifier le style du titre du masque </a:t>
            </a:r>
          </a:p>
        </p:txBody>
      </p:sp>
      <p:sp>
        <p:nvSpPr>
          <p:cNvPr id="29" name="Espace réservé du contenu 2">
            <a:extLst>
              <a:ext uri="{FF2B5EF4-FFF2-40B4-BE49-F238E27FC236}">
                <a16:creationId xmlns:a16="http://schemas.microsoft.com/office/drawing/2014/main" id="{1FAE0C34-9220-45F0-9FC2-9FE7C994E7BD}"/>
              </a:ext>
            </a:extLst>
          </p:cNvPr>
          <p:cNvSpPr>
            <a:spLocks noGrp="1"/>
          </p:cNvSpPr>
          <p:nvPr>
            <p:ph idx="1"/>
          </p:nvPr>
        </p:nvSpPr>
        <p:spPr>
          <a:xfrm>
            <a:off x="518678" y="1671924"/>
            <a:ext cx="10835122" cy="4505039"/>
          </a:xfrm>
          <a:prstGeom prst="rect">
            <a:avLst/>
          </a:prstGeom>
        </p:spPr>
        <p:txBody>
          <a:bodyPr rtlCol="0"/>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rtl="0"/>
            <a:r>
              <a:rPr lang="fr-FR" noProof="0" dirty="0" smtClean="0"/>
              <a:t>Modifier les styles du texte du masque</a:t>
            </a:r>
          </a:p>
          <a:p>
            <a:pPr lvl="1" rtl="0"/>
            <a:r>
              <a:rPr lang="fr-FR" noProof="0" dirty="0" smtClean="0"/>
              <a:t>Deuxième niveau</a:t>
            </a:r>
          </a:p>
          <a:p>
            <a:pPr lvl="2" rtl="0"/>
            <a:r>
              <a:rPr lang="fr-FR" noProof="0" dirty="0" smtClean="0"/>
              <a:t>Troisième niveau</a:t>
            </a:r>
          </a:p>
          <a:p>
            <a:pPr lvl="3" rtl="0"/>
            <a:r>
              <a:rPr lang="fr-FR" noProof="0" dirty="0" smtClean="0"/>
              <a:t>Quatrième niveau</a:t>
            </a:r>
          </a:p>
          <a:p>
            <a:pPr lvl="4" rtl="0"/>
            <a:r>
              <a:rPr lang="fr-FR" noProof="0" dirty="0" smtClean="0"/>
              <a:t>Cinquième niveau</a:t>
            </a:r>
            <a:endParaRPr lang="fr-FR" noProof="0" dirty="0"/>
          </a:p>
        </p:txBody>
      </p:sp>
    </p:spTree>
    <p:extLst>
      <p:ext uri="{BB962C8B-B14F-4D97-AF65-F5344CB8AC3E}">
        <p14:creationId xmlns:p14="http://schemas.microsoft.com/office/powerpoint/2010/main" val="254343043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cxnSp>
        <p:nvCxnSpPr>
          <p:cNvPr id="22" name="Connecteur droit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e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Bande diagonal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solidFill>
                  <a:schemeClr val="tx1"/>
                </a:solidFill>
              </a:endParaRPr>
            </a:p>
          </p:txBody>
        </p:sp>
        <p:cxnSp>
          <p:nvCxnSpPr>
            <p:cNvPr id="28" name="Connecteur droit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élogramme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grpSp>
      <p:sp>
        <p:nvSpPr>
          <p:cNvPr id="36" name="Parallélogramme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rtl="0"/>
            <a:endParaRPr lang="fr-FR" noProof="0" dirty="0"/>
          </a:p>
        </p:txBody>
      </p:sp>
      <p:sp>
        <p:nvSpPr>
          <p:cNvPr id="2" name="Espace réservé du pied de page 1">
            <a:extLst>
              <a:ext uri="{FF2B5EF4-FFF2-40B4-BE49-F238E27FC236}">
                <a16:creationId xmlns:a16="http://schemas.microsoft.com/office/drawing/2014/main" id="{03E79E9C-D961-6E47-A5C6-57689BAFF243}"/>
              </a:ext>
            </a:extLst>
          </p:cNvPr>
          <p:cNvSpPr>
            <a:spLocks noGrp="1"/>
          </p:cNvSpPr>
          <p:nvPr>
            <p:ph type="ftr" sz="quarter" idx="17"/>
          </p:nvPr>
        </p:nvSpPr>
        <p:spPr/>
        <p:txBody>
          <a:bodyPr rtlCol="0"/>
          <a:lstStyle>
            <a:lvl1pPr algn="l">
              <a:defRPr/>
            </a:lvl1pPr>
          </a:lstStyle>
          <a:p>
            <a:pPr rtl="0"/>
            <a:r>
              <a:rPr lang="fr-FR" noProof="0" smtClean="0"/>
              <a:t>ANPSP Actualités sociales 2025</a:t>
            </a:r>
            <a:endParaRPr lang="fr-FR" noProof="0" dirty="0"/>
          </a:p>
        </p:txBody>
      </p:sp>
      <p:sp>
        <p:nvSpPr>
          <p:cNvPr id="3" name="Espace réservé du numéro de diapositive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rtlCol="0"/>
          <a:lstStyle/>
          <a:p>
            <a:pPr rtl="0"/>
            <a:fld id="{8699F50C-BE38-4BD0-BA84-9B090E1F2B9B}" type="slidenum">
              <a:rPr lang="fr-FR" noProof="0" smtClean="0"/>
              <a:t>‹N°›</a:t>
            </a:fld>
            <a:endParaRPr lang="fr-FR" noProof="0" dirty="0"/>
          </a:p>
        </p:txBody>
      </p:sp>
      <p:sp>
        <p:nvSpPr>
          <p:cNvPr id="27" name="Titre 1" title="Titre ">
            <a:extLst>
              <a:ext uri="{FF2B5EF4-FFF2-40B4-BE49-F238E27FC236}">
                <a16:creationId xmlns:a16="http://schemas.microsoft.com/office/drawing/2014/main" id="{C3CC34F4-862A-42E7-B2FA-7B511CC2E879}"/>
              </a:ext>
            </a:extLst>
          </p:cNvPr>
          <p:cNvSpPr>
            <a:spLocks noGrp="1"/>
          </p:cNvSpPr>
          <p:nvPr>
            <p:ph type="title" hasCustomPrompt="1"/>
          </p:nvPr>
        </p:nvSpPr>
        <p:spPr>
          <a:xfrm>
            <a:off x="518678" y="209028"/>
            <a:ext cx="8333222" cy="1147969"/>
          </a:xfrm>
          <a:prstGeom prst="rect">
            <a:avLst/>
          </a:prstGeom>
        </p:spPr>
        <p:txBody>
          <a:bodyPr bIns="0" rtlCol="0" anchor="b">
            <a:normAutofit/>
          </a:bodyPr>
          <a:lstStyle>
            <a:lvl1pPr>
              <a:defRPr sz="4400" b="1">
                <a:solidFill>
                  <a:schemeClr val="accent1"/>
                </a:solidFill>
              </a:defRPr>
            </a:lvl1pPr>
          </a:lstStyle>
          <a:p>
            <a:pPr rtl="0"/>
            <a:r>
              <a:rPr lang="fr-FR" noProof="0" dirty="0"/>
              <a:t>Cliquez pour modifier le style du titre du masque </a:t>
            </a:r>
          </a:p>
        </p:txBody>
      </p:sp>
      <p:sp>
        <p:nvSpPr>
          <p:cNvPr id="14" name="Espace réservé du contenu 2">
            <a:extLst>
              <a:ext uri="{FF2B5EF4-FFF2-40B4-BE49-F238E27FC236}">
                <a16:creationId xmlns:a16="http://schemas.microsoft.com/office/drawing/2014/main" id="{217F9213-0142-420B-A84D-C5627A0C81E4}"/>
              </a:ext>
            </a:extLst>
          </p:cNvPr>
          <p:cNvSpPr>
            <a:spLocks noGrp="1"/>
          </p:cNvSpPr>
          <p:nvPr>
            <p:ph sz="half" idx="1"/>
          </p:nvPr>
        </p:nvSpPr>
        <p:spPr>
          <a:xfrm>
            <a:off x="529687" y="1651044"/>
            <a:ext cx="5181600" cy="4525919"/>
          </a:xfrm>
          <a:prstGeom prst="rect">
            <a:avLst/>
          </a:prstGeom>
        </p:spPr>
        <p:txBody>
          <a:bodyPr rtlCol="0"/>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rtl="0"/>
            <a:r>
              <a:rPr lang="fr-FR" noProof="0" smtClean="0"/>
              <a:t>Modifier les styles du texte du masque</a:t>
            </a:r>
          </a:p>
          <a:p>
            <a:pPr lvl="1" rtl="0"/>
            <a:r>
              <a:rPr lang="fr-FR" noProof="0" smtClean="0"/>
              <a:t>Deuxième niveau</a:t>
            </a:r>
          </a:p>
          <a:p>
            <a:pPr lvl="2" rtl="0"/>
            <a:r>
              <a:rPr lang="fr-FR" noProof="0" smtClean="0"/>
              <a:t>Troisième niveau</a:t>
            </a:r>
          </a:p>
          <a:p>
            <a:pPr lvl="3" rtl="0"/>
            <a:r>
              <a:rPr lang="fr-FR" noProof="0" smtClean="0"/>
              <a:t>Quatrième niveau</a:t>
            </a:r>
          </a:p>
          <a:p>
            <a:pPr lvl="4" rtl="0"/>
            <a:r>
              <a:rPr lang="fr-FR" noProof="0" smtClean="0"/>
              <a:t>Cinquième niveau</a:t>
            </a:r>
            <a:endParaRPr lang="fr-FR" noProof="0" dirty="0"/>
          </a:p>
        </p:txBody>
      </p:sp>
      <p:sp>
        <p:nvSpPr>
          <p:cNvPr id="15" name="Espace réservé du contenu 3">
            <a:extLst>
              <a:ext uri="{FF2B5EF4-FFF2-40B4-BE49-F238E27FC236}">
                <a16:creationId xmlns:a16="http://schemas.microsoft.com/office/drawing/2014/main" id="{8014328B-D576-4B5C-A4AE-CF98318929FE}"/>
              </a:ext>
            </a:extLst>
          </p:cNvPr>
          <p:cNvSpPr>
            <a:spLocks noGrp="1"/>
          </p:cNvSpPr>
          <p:nvPr>
            <p:ph sz="half" idx="2"/>
          </p:nvPr>
        </p:nvSpPr>
        <p:spPr>
          <a:xfrm>
            <a:off x="6172200" y="1651044"/>
            <a:ext cx="5181600" cy="4525919"/>
          </a:xfrm>
          <a:prstGeom prst="rect">
            <a:avLst/>
          </a:prstGeom>
        </p:spPr>
        <p:txBody>
          <a:bodyPr rtlCol="0"/>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rtl="0"/>
            <a:r>
              <a:rPr lang="fr-FR" noProof="0" smtClean="0"/>
              <a:t>Modifier les styles du texte du masque</a:t>
            </a:r>
          </a:p>
          <a:p>
            <a:pPr lvl="1" rtl="0"/>
            <a:r>
              <a:rPr lang="fr-FR" noProof="0" smtClean="0"/>
              <a:t>Deuxième niveau</a:t>
            </a:r>
          </a:p>
          <a:p>
            <a:pPr lvl="2" rtl="0"/>
            <a:r>
              <a:rPr lang="fr-FR" noProof="0" smtClean="0"/>
              <a:t>Troisième niveau</a:t>
            </a:r>
          </a:p>
          <a:p>
            <a:pPr lvl="3" rtl="0"/>
            <a:r>
              <a:rPr lang="fr-FR" noProof="0" smtClean="0"/>
              <a:t>Quatrième niveau</a:t>
            </a:r>
          </a:p>
          <a:p>
            <a:pPr lvl="4" rtl="0"/>
            <a:r>
              <a:rPr lang="fr-FR" noProof="0" smtClean="0"/>
              <a:t>Cinquième niveau</a:t>
            </a:r>
            <a:endParaRPr lang="fr-FR" noProof="0" dirty="0"/>
          </a:p>
        </p:txBody>
      </p:sp>
    </p:spTree>
    <p:extLst>
      <p:ext uri="{BB962C8B-B14F-4D97-AF65-F5344CB8AC3E}">
        <p14:creationId xmlns:p14="http://schemas.microsoft.com/office/powerpoint/2010/main" val="1284813166"/>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cxnSp>
        <p:nvCxnSpPr>
          <p:cNvPr id="22" name="Connecteur droit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e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Bande diagonal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solidFill>
                  <a:schemeClr val="tx1"/>
                </a:solidFill>
              </a:endParaRPr>
            </a:p>
          </p:txBody>
        </p:sp>
        <p:cxnSp>
          <p:nvCxnSpPr>
            <p:cNvPr id="28" name="Connecteur droit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élogramme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grpSp>
      <p:sp>
        <p:nvSpPr>
          <p:cNvPr id="36" name="Parallélogramme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rtl="0"/>
            <a:endParaRPr lang="fr-FR" noProof="0" dirty="0"/>
          </a:p>
        </p:txBody>
      </p:sp>
      <p:sp>
        <p:nvSpPr>
          <p:cNvPr id="2" name="Espace réservé du pied de page 1">
            <a:extLst>
              <a:ext uri="{FF2B5EF4-FFF2-40B4-BE49-F238E27FC236}">
                <a16:creationId xmlns:a16="http://schemas.microsoft.com/office/drawing/2014/main" id="{03E79E9C-D961-6E47-A5C6-57689BAFF243}"/>
              </a:ext>
            </a:extLst>
          </p:cNvPr>
          <p:cNvSpPr>
            <a:spLocks noGrp="1"/>
          </p:cNvSpPr>
          <p:nvPr>
            <p:ph type="ftr" sz="quarter" idx="17"/>
          </p:nvPr>
        </p:nvSpPr>
        <p:spPr/>
        <p:txBody>
          <a:bodyPr rtlCol="0"/>
          <a:lstStyle>
            <a:lvl1pPr algn="l">
              <a:defRPr/>
            </a:lvl1pPr>
          </a:lstStyle>
          <a:p>
            <a:pPr rtl="0"/>
            <a:r>
              <a:rPr lang="fr-FR" noProof="0" smtClean="0"/>
              <a:t>ANPSP Actualités sociales 2025</a:t>
            </a:r>
            <a:endParaRPr lang="fr-FR" noProof="0" dirty="0"/>
          </a:p>
        </p:txBody>
      </p:sp>
      <p:sp>
        <p:nvSpPr>
          <p:cNvPr id="3" name="Espace réservé du numéro de diapositive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rtlCol="0"/>
          <a:lstStyle/>
          <a:p>
            <a:pPr rtl="0"/>
            <a:fld id="{8699F50C-BE38-4BD0-BA84-9B090E1F2B9B}" type="slidenum">
              <a:rPr lang="fr-FR" noProof="0" smtClean="0"/>
              <a:t>‹N°›</a:t>
            </a:fld>
            <a:endParaRPr lang="fr-FR" noProof="0" dirty="0"/>
          </a:p>
        </p:txBody>
      </p:sp>
      <p:sp>
        <p:nvSpPr>
          <p:cNvPr id="27" name="Titre 1" title="Titre ">
            <a:extLst>
              <a:ext uri="{FF2B5EF4-FFF2-40B4-BE49-F238E27FC236}">
                <a16:creationId xmlns:a16="http://schemas.microsoft.com/office/drawing/2014/main" id="{C3CC34F4-862A-42E7-B2FA-7B511CC2E879}"/>
              </a:ext>
            </a:extLst>
          </p:cNvPr>
          <p:cNvSpPr>
            <a:spLocks noGrp="1"/>
          </p:cNvSpPr>
          <p:nvPr>
            <p:ph type="title" hasCustomPrompt="1"/>
          </p:nvPr>
        </p:nvSpPr>
        <p:spPr>
          <a:xfrm>
            <a:off x="518678" y="209028"/>
            <a:ext cx="8333222" cy="1147969"/>
          </a:xfrm>
          <a:prstGeom prst="rect">
            <a:avLst/>
          </a:prstGeom>
        </p:spPr>
        <p:txBody>
          <a:bodyPr bIns="0" rtlCol="0" anchor="b">
            <a:normAutofit/>
          </a:bodyPr>
          <a:lstStyle>
            <a:lvl1pPr>
              <a:defRPr sz="4400" b="1">
                <a:solidFill>
                  <a:schemeClr val="accent1"/>
                </a:solidFill>
              </a:defRPr>
            </a:lvl1pPr>
          </a:lstStyle>
          <a:p>
            <a:pPr rtl="0"/>
            <a:r>
              <a:rPr lang="fr-FR" noProof="0" dirty="0"/>
              <a:t>Cliquez pour modifier le style du titre du masque </a:t>
            </a:r>
          </a:p>
        </p:txBody>
      </p:sp>
      <p:sp>
        <p:nvSpPr>
          <p:cNvPr id="18" name="Espace réservé du texte 2">
            <a:extLst>
              <a:ext uri="{FF2B5EF4-FFF2-40B4-BE49-F238E27FC236}">
                <a16:creationId xmlns:a16="http://schemas.microsoft.com/office/drawing/2014/main" id="{82BFF385-445D-4DBB-9773-F99669415884}"/>
              </a:ext>
            </a:extLst>
          </p:cNvPr>
          <p:cNvSpPr>
            <a:spLocks noGrp="1"/>
          </p:cNvSpPr>
          <p:nvPr>
            <p:ph type="body" idx="1"/>
          </p:nvPr>
        </p:nvSpPr>
        <p:spPr>
          <a:xfrm>
            <a:off x="518678" y="1681163"/>
            <a:ext cx="5382501" cy="823912"/>
          </a:xfrm>
          <a:prstGeom prst="rect">
            <a:avLst/>
          </a:prstGeom>
        </p:spPr>
        <p:txBody>
          <a:bodyPr rtlCol="0" anchor="b"/>
          <a:lstStyle>
            <a:lvl1pPr marL="0" indent="0">
              <a:buNone/>
              <a:defRPr lang="en-US" b="1" dirty="0">
                <a:solidFill>
                  <a:schemeClr val="accent6"/>
                </a:solidFill>
              </a:defRPr>
            </a:lvl1pPr>
          </a:lstStyle>
          <a:p>
            <a:pPr marL="228600" lvl="0" indent="-228600" rtl="0"/>
            <a:r>
              <a:rPr lang="fr-FR" noProof="0" smtClean="0"/>
              <a:t>Modifier les styles du texte du masque</a:t>
            </a:r>
          </a:p>
        </p:txBody>
      </p:sp>
      <p:sp>
        <p:nvSpPr>
          <p:cNvPr id="20" name="Espace réservé du texte 4">
            <a:extLst>
              <a:ext uri="{FF2B5EF4-FFF2-40B4-BE49-F238E27FC236}">
                <a16:creationId xmlns:a16="http://schemas.microsoft.com/office/drawing/2014/main" id="{311B1CFE-1B35-4B5C-B40A-DC5ADF211B5C}"/>
              </a:ext>
            </a:extLst>
          </p:cNvPr>
          <p:cNvSpPr>
            <a:spLocks noGrp="1"/>
          </p:cNvSpPr>
          <p:nvPr>
            <p:ph type="body" sz="quarter" idx="3"/>
          </p:nvPr>
        </p:nvSpPr>
        <p:spPr>
          <a:xfrm>
            <a:off x="6172200" y="1681163"/>
            <a:ext cx="5183188" cy="823912"/>
          </a:xfrm>
          <a:prstGeom prst="rect">
            <a:avLst/>
          </a:prstGeom>
        </p:spPr>
        <p:txBody>
          <a:bodyPr rtlCol="0" anchor="b"/>
          <a:lstStyle>
            <a:lvl1pPr marL="0" indent="0">
              <a:buNone/>
              <a:defRPr sz="2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smtClean="0"/>
              <a:t>Modifier les styles du texte du masque</a:t>
            </a:r>
          </a:p>
        </p:txBody>
      </p:sp>
      <p:sp>
        <p:nvSpPr>
          <p:cNvPr id="21" name="Espace réservé du contenu 5">
            <a:extLst>
              <a:ext uri="{FF2B5EF4-FFF2-40B4-BE49-F238E27FC236}">
                <a16:creationId xmlns:a16="http://schemas.microsoft.com/office/drawing/2014/main" id="{1CE840E8-D596-479D-AE97-E88F42DC1B13}"/>
              </a:ext>
            </a:extLst>
          </p:cNvPr>
          <p:cNvSpPr>
            <a:spLocks noGrp="1"/>
          </p:cNvSpPr>
          <p:nvPr>
            <p:ph sz="quarter" idx="4"/>
          </p:nvPr>
        </p:nvSpPr>
        <p:spPr>
          <a:xfrm>
            <a:off x="6172200" y="2505075"/>
            <a:ext cx="5183188" cy="3684588"/>
          </a:xfrm>
          <a:prstGeom prst="rect">
            <a:avLst/>
          </a:prstGeom>
        </p:spPr>
        <p:txBody>
          <a:bodyPr rtlCol="0"/>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rtl="0"/>
            <a:r>
              <a:rPr lang="fr-FR" noProof="0" smtClean="0"/>
              <a:t>Modifier les styles du texte du masque</a:t>
            </a:r>
          </a:p>
          <a:p>
            <a:pPr lvl="1" rtl="0"/>
            <a:r>
              <a:rPr lang="fr-FR" noProof="0" smtClean="0"/>
              <a:t>Deuxième niveau</a:t>
            </a:r>
          </a:p>
          <a:p>
            <a:pPr lvl="2" rtl="0"/>
            <a:r>
              <a:rPr lang="fr-FR" noProof="0" smtClean="0"/>
              <a:t>Troisième niveau</a:t>
            </a:r>
          </a:p>
          <a:p>
            <a:pPr lvl="3" rtl="0"/>
            <a:r>
              <a:rPr lang="fr-FR" noProof="0" smtClean="0"/>
              <a:t>Quatrième niveau</a:t>
            </a:r>
          </a:p>
          <a:p>
            <a:pPr lvl="4" rtl="0"/>
            <a:r>
              <a:rPr lang="fr-FR" noProof="0" smtClean="0"/>
              <a:t>Cinquième niveau</a:t>
            </a:r>
            <a:endParaRPr lang="fr-FR" noProof="0" dirty="0"/>
          </a:p>
        </p:txBody>
      </p:sp>
      <p:sp>
        <p:nvSpPr>
          <p:cNvPr id="24" name="Espace réservé du contenu 3">
            <a:extLst>
              <a:ext uri="{FF2B5EF4-FFF2-40B4-BE49-F238E27FC236}">
                <a16:creationId xmlns:a16="http://schemas.microsoft.com/office/drawing/2014/main" id="{B9A68D25-B19E-4E84-B65D-596EE8382DAD}"/>
              </a:ext>
            </a:extLst>
          </p:cNvPr>
          <p:cNvSpPr>
            <a:spLocks noGrp="1"/>
          </p:cNvSpPr>
          <p:nvPr>
            <p:ph sz="half" idx="2"/>
          </p:nvPr>
        </p:nvSpPr>
        <p:spPr>
          <a:xfrm>
            <a:off x="518678" y="2505075"/>
            <a:ext cx="5391749" cy="3684588"/>
          </a:xfrm>
          <a:prstGeom prst="rect">
            <a:avLst/>
          </a:prstGeom>
        </p:spPr>
        <p:txBody>
          <a:bodyPr rtlCol="0"/>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rtl="0"/>
            <a:r>
              <a:rPr lang="fr-FR" noProof="0" smtClean="0"/>
              <a:t>Modifier les styles du texte du masque</a:t>
            </a:r>
          </a:p>
          <a:p>
            <a:pPr lvl="1" rtl="0"/>
            <a:r>
              <a:rPr lang="fr-FR" noProof="0" smtClean="0"/>
              <a:t>Deuxième niveau</a:t>
            </a:r>
          </a:p>
          <a:p>
            <a:pPr lvl="2" rtl="0"/>
            <a:r>
              <a:rPr lang="fr-FR" noProof="0" smtClean="0"/>
              <a:t>Troisième niveau</a:t>
            </a:r>
          </a:p>
          <a:p>
            <a:pPr lvl="3" rtl="0"/>
            <a:r>
              <a:rPr lang="fr-FR" noProof="0" smtClean="0"/>
              <a:t>Quatrième niveau</a:t>
            </a:r>
          </a:p>
          <a:p>
            <a:pPr lvl="4" rtl="0"/>
            <a:r>
              <a:rPr lang="fr-FR" noProof="0" smtClean="0"/>
              <a:t>Cinquième niveau</a:t>
            </a:r>
            <a:endParaRPr lang="fr-FR" noProof="0" dirty="0"/>
          </a:p>
        </p:txBody>
      </p:sp>
    </p:spTree>
    <p:extLst>
      <p:ext uri="{BB962C8B-B14F-4D97-AF65-F5344CB8AC3E}">
        <p14:creationId xmlns:p14="http://schemas.microsoft.com/office/powerpoint/2010/main" val="245226781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11" name="Triangle rect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16" name="Connecteur droit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title="Titre">
            <a:extLst>
              <a:ext uri="{FF2B5EF4-FFF2-40B4-BE49-F238E27FC236}">
                <a16:creationId xmlns:a16="http://schemas.microsoft.com/office/drawing/2014/main" id="{A648E0EA-49ED-4F2D-A107-8FCE6301FC88}"/>
              </a:ext>
            </a:extLst>
          </p:cNvPr>
          <p:cNvSpPr>
            <a:spLocks noGrp="1"/>
          </p:cNvSpPr>
          <p:nvPr>
            <p:ph type="ctrTitle" hasCustomPrompt="1"/>
          </p:nvPr>
        </p:nvSpPr>
        <p:spPr>
          <a:xfrm>
            <a:off x="719170" y="4374036"/>
            <a:ext cx="5311516" cy="1327031"/>
          </a:xfrm>
          <a:prstGeom prst="rect">
            <a:avLst/>
          </a:prstGeom>
        </p:spPr>
        <p:txBody>
          <a:bodyPr rtlCol="0" anchor="b">
            <a:normAutofit/>
          </a:bodyPr>
          <a:lstStyle>
            <a:lvl1pPr marL="0" indent="0" algn="r">
              <a:buFont typeface="Arial" panose="020B0604020202020204" pitchFamily="34" charset="0"/>
              <a:buNone/>
              <a:defRPr sz="4300" b="1">
                <a:solidFill>
                  <a:schemeClr val="accent1"/>
                </a:solidFill>
              </a:defRPr>
            </a:lvl1pPr>
          </a:lstStyle>
          <a:p>
            <a:pPr rtl="0"/>
            <a:r>
              <a:rPr lang="fr-FR" noProof="0" dirty="0"/>
              <a:t>Cliquez pour modifier le style du titre du masque</a:t>
            </a:r>
          </a:p>
        </p:txBody>
      </p:sp>
      <p:cxnSp>
        <p:nvCxnSpPr>
          <p:cNvPr id="9" name="Connecteur droit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Espace réservé du texte 3">
            <a:extLst>
              <a:ext uri="{FF2B5EF4-FFF2-40B4-BE49-F238E27FC236}">
                <a16:creationId xmlns:a16="http://schemas.microsoft.com/office/drawing/2014/main" id="{BDEAC3CA-E21C-4A63-BE7D-DCC820552AB7}"/>
              </a:ext>
            </a:extLst>
          </p:cNvPr>
          <p:cNvSpPr>
            <a:spLocks noGrp="1"/>
          </p:cNvSpPr>
          <p:nvPr>
            <p:ph type="body" sz="half" idx="2"/>
          </p:nvPr>
        </p:nvSpPr>
        <p:spPr>
          <a:xfrm>
            <a:off x="719170" y="5701069"/>
            <a:ext cx="5311516" cy="931505"/>
          </a:xfrm>
          <a:prstGeom prst="rect">
            <a:avLst/>
          </a:prstGeom>
        </p:spPr>
        <p:txBody>
          <a:bodyPr rtlCol="0"/>
          <a:lstStyle>
            <a:lvl1pPr marL="0" indent="0" algn="r">
              <a:buFont typeface="Arial" panose="020B0604020202020204" pitchFamily="34" charset="0"/>
              <a:buNone/>
              <a:defRPr sz="1600">
                <a:solidFill>
                  <a:schemeClr val="accent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smtClean="0"/>
              <a:t>Modifier les styles du texte du masque</a:t>
            </a:r>
          </a:p>
        </p:txBody>
      </p:sp>
      <p:sp>
        <p:nvSpPr>
          <p:cNvPr id="14" name="Espace réservé du contenu 2">
            <a:extLst>
              <a:ext uri="{FF2B5EF4-FFF2-40B4-BE49-F238E27FC236}">
                <a16:creationId xmlns:a16="http://schemas.microsoft.com/office/drawing/2014/main" id="{C9A1E80C-1A76-4D3E-92A1-846866867DE1}"/>
              </a:ext>
            </a:extLst>
          </p:cNvPr>
          <p:cNvSpPr>
            <a:spLocks noGrp="1"/>
          </p:cNvSpPr>
          <p:nvPr>
            <p:ph idx="1"/>
          </p:nvPr>
        </p:nvSpPr>
        <p:spPr>
          <a:xfrm>
            <a:off x="6161316" y="2290713"/>
            <a:ext cx="5803672" cy="4341862"/>
          </a:xfrm>
          <a:prstGeom prst="rect">
            <a:avLst/>
          </a:prstGeom>
        </p:spPr>
        <p:txBody>
          <a:bodyPr rtlCol="0"/>
          <a:lstStyle>
            <a:lvl1pPr>
              <a:buClr>
                <a:schemeClr val="accent2"/>
              </a:buClr>
              <a:defRPr sz="2400"/>
            </a:lvl1pPr>
            <a:lvl2pPr>
              <a:buClr>
                <a:schemeClr val="accent2"/>
              </a:buClr>
              <a:defRPr sz="2000"/>
            </a:lvl2pPr>
            <a:lvl3pPr>
              <a:buClr>
                <a:schemeClr val="accent2"/>
              </a:buClr>
              <a:defRPr sz="1800"/>
            </a:lvl3pPr>
            <a:lvl4pPr>
              <a:buClr>
                <a:schemeClr val="accent2"/>
              </a:buClr>
              <a:defRPr sz="1600"/>
            </a:lvl4pPr>
            <a:lvl5pPr>
              <a:buClr>
                <a:schemeClr val="accent2"/>
              </a:buClr>
              <a:defRPr sz="1600"/>
            </a:lvl5pPr>
            <a:lvl6pPr>
              <a:defRPr sz="2000"/>
            </a:lvl6pPr>
            <a:lvl7pPr>
              <a:defRPr sz="2000"/>
            </a:lvl7pPr>
            <a:lvl8pPr>
              <a:defRPr sz="2000"/>
            </a:lvl8pPr>
            <a:lvl9pPr>
              <a:defRPr sz="2000"/>
            </a:lvl9pPr>
          </a:lstStyle>
          <a:p>
            <a:pPr lvl="0" rtl="0"/>
            <a:r>
              <a:rPr lang="fr-FR" noProof="0" smtClean="0"/>
              <a:t>Modifier les styles du texte du masque</a:t>
            </a:r>
          </a:p>
          <a:p>
            <a:pPr lvl="1" rtl="0"/>
            <a:r>
              <a:rPr lang="fr-FR" noProof="0" smtClean="0"/>
              <a:t>Deuxième niveau</a:t>
            </a:r>
          </a:p>
          <a:p>
            <a:pPr lvl="2" rtl="0"/>
            <a:r>
              <a:rPr lang="fr-FR" noProof="0" smtClean="0"/>
              <a:t>Troisième niveau</a:t>
            </a:r>
          </a:p>
          <a:p>
            <a:pPr lvl="3" rtl="0"/>
            <a:r>
              <a:rPr lang="fr-FR" noProof="0" smtClean="0"/>
              <a:t>Quatrième niveau</a:t>
            </a:r>
          </a:p>
          <a:p>
            <a:pPr lvl="4" rtl="0"/>
            <a:r>
              <a:rPr lang="fr-FR" noProof="0" smtClean="0"/>
              <a:t>Cinquième niveau</a:t>
            </a:r>
            <a:endParaRPr lang="fr-FR" noProof="0" dirty="0"/>
          </a:p>
        </p:txBody>
      </p:sp>
      <p:sp>
        <p:nvSpPr>
          <p:cNvPr id="10" name="Espace réservé d’image 14">
            <a:extLst>
              <a:ext uri="{FF2B5EF4-FFF2-40B4-BE49-F238E27FC236}">
                <a16:creationId xmlns:a16="http://schemas.microsoft.com/office/drawing/2014/main" id="{FE1FADFB-0A3D-40F7-9B40-368DECD971E1}"/>
              </a:ext>
            </a:extLst>
          </p:cNvPr>
          <p:cNvSpPr>
            <a:spLocks noGrp="1"/>
          </p:cNvSpPr>
          <p:nvPr>
            <p:ph type="pic" sz="quarter" idx="10"/>
          </p:nvPr>
        </p:nvSpPr>
        <p:spPr>
          <a:xfrm>
            <a:off x="6604000" y="0"/>
            <a:ext cx="5588000" cy="6872249"/>
          </a:xfrm>
          <a:custGeom>
            <a:avLst/>
            <a:gdLst>
              <a:gd name="connsiteX0" fmla="*/ 3876237 w 5588000"/>
              <a:gd name="connsiteY0" fmla="*/ 5431883 h 6872249"/>
              <a:gd name="connsiteX1" fmla="*/ 4953000 w 5588000"/>
              <a:gd name="connsiteY1" fmla="*/ 5431883 h 6872249"/>
              <a:gd name="connsiteX2" fmla="*/ 3769163 w 5588000"/>
              <a:gd name="connsiteY2" fmla="*/ 6872249 h 6872249"/>
              <a:gd name="connsiteX3" fmla="*/ 2692400 w 5588000"/>
              <a:gd name="connsiteY3" fmla="*/ 6872249 h 6872249"/>
              <a:gd name="connsiteX4" fmla="*/ 2479230 w 5588000"/>
              <a:gd name="connsiteY4" fmla="*/ 2870200 h 6872249"/>
              <a:gd name="connsiteX5" fmla="*/ 3175000 w 5588000"/>
              <a:gd name="connsiteY5" fmla="*/ 2870200 h 6872249"/>
              <a:gd name="connsiteX6" fmla="*/ 1965770 w 5588000"/>
              <a:gd name="connsiteY6" fmla="*/ 4310566 h 6872249"/>
              <a:gd name="connsiteX7" fmla="*/ 1270000 w 5588000"/>
              <a:gd name="connsiteY7" fmla="*/ 4310566 h 6872249"/>
              <a:gd name="connsiteX8" fmla="*/ 5575300 w 5588000"/>
              <a:gd name="connsiteY8" fmla="*/ 139700 h 6872249"/>
              <a:gd name="connsiteX9" fmla="*/ 5575300 w 5588000"/>
              <a:gd name="connsiteY9" fmla="*/ 3238583 h 6872249"/>
              <a:gd name="connsiteX10" fmla="*/ 2571663 w 5588000"/>
              <a:gd name="connsiteY10" fmla="*/ 6858000 h 6872249"/>
              <a:gd name="connsiteX11" fmla="*/ 0 w 5588000"/>
              <a:gd name="connsiteY11" fmla="*/ 6858000 h 6872249"/>
              <a:gd name="connsiteX12" fmla="*/ 4256761 w 5588000"/>
              <a:gd name="connsiteY12" fmla="*/ 0 h 6872249"/>
              <a:gd name="connsiteX13" fmla="*/ 5588000 w 5588000"/>
              <a:gd name="connsiteY13" fmla="*/ 0 h 6872249"/>
              <a:gd name="connsiteX14" fmla="*/ 3274339 w 5588000"/>
              <a:gd name="connsiteY14" fmla="*/ 2755900 h 6872249"/>
              <a:gd name="connsiteX15" fmla="*/ 1943100 w 5588000"/>
              <a:gd name="connsiteY15" fmla="*/ 2755900 h 6872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88000" h="6872249">
                <a:moveTo>
                  <a:pt x="3876237" y="5431883"/>
                </a:moveTo>
                <a:lnTo>
                  <a:pt x="4953000" y="5431883"/>
                </a:lnTo>
                <a:lnTo>
                  <a:pt x="3769163" y="6872249"/>
                </a:lnTo>
                <a:lnTo>
                  <a:pt x="2692400" y="6872249"/>
                </a:lnTo>
                <a:close/>
                <a:moveTo>
                  <a:pt x="2479230" y="2870200"/>
                </a:moveTo>
                <a:lnTo>
                  <a:pt x="3175000" y="2870200"/>
                </a:lnTo>
                <a:lnTo>
                  <a:pt x="1965770" y="4310566"/>
                </a:lnTo>
                <a:lnTo>
                  <a:pt x="1270000" y="4310566"/>
                </a:lnTo>
                <a:close/>
                <a:moveTo>
                  <a:pt x="5575300" y="139700"/>
                </a:moveTo>
                <a:lnTo>
                  <a:pt x="5575300" y="3238583"/>
                </a:lnTo>
                <a:lnTo>
                  <a:pt x="2571663" y="6858000"/>
                </a:lnTo>
                <a:lnTo>
                  <a:pt x="0" y="6858000"/>
                </a:lnTo>
                <a:close/>
                <a:moveTo>
                  <a:pt x="4256761" y="0"/>
                </a:moveTo>
                <a:lnTo>
                  <a:pt x="5588000" y="0"/>
                </a:lnTo>
                <a:lnTo>
                  <a:pt x="3274339" y="2755900"/>
                </a:lnTo>
                <a:lnTo>
                  <a:pt x="1943100" y="2755900"/>
                </a:lnTo>
                <a:close/>
              </a:path>
            </a:pathLst>
          </a:custGeom>
          <a:solidFill>
            <a:schemeClr val="bg1">
              <a:lumMod val="85000"/>
            </a:schemeClr>
          </a:solidFill>
        </p:spPr>
        <p:txBody>
          <a:bodyPr wrap="square" rtlCol="0" anchor="ctr">
            <a:noAutofit/>
          </a:bodyPr>
          <a:lstStyle>
            <a:lvl1pPr marL="0" indent="0" algn="ctr">
              <a:buNone/>
              <a:defRPr>
                <a:solidFill>
                  <a:schemeClr val="tx1"/>
                </a:solidFill>
              </a:defRPr>
            </a:lvl1pPr>
          </a:lstStyle>
          <a:p>
            <a:pPr rtl="0"/>
            <a:r>
              <a:rPr lang="fr-FR" noProof="0" smtClean="0"/>
              <a:t>Cliquez sur l'icône pour ajouter une image</a:t>
            </a:r>
            <a:endParaRPr lang="fr-FR" noProof="0" dirty="0"/>
          </a:p>
        </p:txBody>
      </p:sp>
    </p:spTree>
    <p:extLst>
      <p:ext uri="{BB962C8B-B14F-4D97-AF65-F5344CB8AC3E}">
        <p14:creationId xmlns:p14="http://schemas.microsoft.com/office/powerpoint/2010/main" val="2552653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11" name="Triangle rectangle 10">
            <a:extLst>
              <a:ext uri="{FF2B5EF4-FFF2-40B4-BE49-F238E27FC236}">
                <a16:creationId xmlns:a16="http://schemas.microsoft.com/office/drawing/2014/main"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16" name="Connecteur droit 15">
            <a:extLst>
              <a:ext uri="{FF2B5EF4-FFF2-40B4-BE49-F238E27FC236}">
                <a16:creationId xmlns:a16="http://schemas.microsoft.com/office/drawing/2014/main"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re 1" title="Titre">
            <a:extLst>
              <a:ext uri="{FF2B5EF4-FFF2-40B4-BE49-F238E27FC236}">
                <a16:creationId xmlns:a16="http://schemas.microsoft.com/office/drawing/2014/main" id="{A648E0EA-49ED-4F2D-A107-8FCE6301FC88}"/>
              </a:ext>
            </a:extLst>
          </p:cNvPr>
          <p:cNvSpPr>
            <a:spLocks noGrp="1"/>
          </p:cNvSpPr>
          <p:nvPr>
            <p:ph type="ctrTitle" hasCustomPrompt="1"/>
          </p:nvPr>
        </p:nvSpPr>
        <p:spPr>
          <a:xfrm>
            <a:off x="719170" y="4374036"/>
            <a:ext cx="5311516" cy="1327031"/>
          </a:xfrm>
          <a:prstGeom prst="rect">
            <a:avLst/>
          </a:prstGeom>
        </p:spPr>
        <p:txBody>
          <a:bodyPr rtlCol="0" anchor="b">
            <a:normAutofit/>
          </a:bodyPr>
          <a:lstStyle>
            <a:lvl1pPr marL="0" indent="0" algn="r">
              <a:buFont typeface="Arial" panose="020B0604020202020204" pitchFamily="34" charset="0"/>
              <a:buNone/>
              <a:defRPr sz="4300" b="1">
                <a:solidFill>
                  <a:schemeClr val="accent1"/>
                </a:solidFill>
              </a:defRPr>
            </a:lvl1pPr>
          </a:lstStyle>
          <a:p>
            <a:pPr rtl="0"/>
            <a:r>
              <a:rPr lang="fr-FR" noProof="0" dirty="0"/>
              <a:t>Cliquez pour modifier le style du titre du masque</a:t>
            </a:r>
          </a:p>
        </p:txBody>
      </p:sp>
      <p:cxnSp>
        <p:nvCxnSpPr>
          <p:cNvPr id="9" name="Connecteur droit 8">
            <a:extLst>
              <a:ext uri="{FF2B5EF4-FFF2-40B4-BE49-F238E27FC236}">
                <a16:creationId xmlns:a16="http://schemas.microsoft.com/office/drawing/2014/main"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Espace réservé du texte 3">
            <a:extLst>
              <a:ext uri="{FF2B5EF4-FFF2-40B4-BE49-F238E27FC236}">
                <a16:creationId xmlns:a16="http://schemas.microsoft.com/office/drawing/2014/main" id="{BDEAC3CA-E21C-4A63-BE7D-DCC820552AB7}"/>
              </a:ext>
            </a:extLst>
          </p:cNvPr>
          <p:cNvSpPr>
            <a:spLocks noGrp="1"/>
          </p:cNvSpPr>
          <p:nvPr>
            <p:ph type="body" sz="half" idx="2"/>
          </p:nvPr>
        </p:nvSpPr>
        <p:spPr>
          <a:xfrm>
            <a:off x="719170" y="5701069"/>
            <a:ext cx="5311516" cy="931505"/>
          </a:xfrm>
          <a:prstGeom prst="rect">
            <a:avLst/>
          </a:prstGeom>
        </p:spPr>
        <p:txBody>
          <a:bodyPr rtlCol="0"/>
          <a:lstStyle>
            <a:lvl1pPr marL="0" indent="0" algn="r">
              <a:buFont typeface="Arial" panose="020B0604020202020204" pitchFamily="34" charset="0"/>
              <a:buNone/>
              <a:defRPr sz="1600">
                <a:solidFill>
                  <a:schemeClr val="accent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smtClean="0"/>
              <a:t>Modifier les styles du texte du masque</a:t>
            </a:r>
          </a:p>
        </p:txBody>
      </p:sp>
      <p:sp>
        <p:nvSpPr>
          <p:cNvPr id="12" name="Espace réservé d’image 2">
            <a:extLst>
              <a:ext uri="{FF2B5EF4-FFF2-40B4-BE49-F238E27FC236}">
                <a16:creationId xmlns:a16="http://schemas.microsoft.com/office/drawing/2014/main" id="{22728E0A-430E-4C6A-BF56-06FA8510F29F}"/>
              </a:ext>
            </a:extLst>
          </p:cNvPr>
          <p:cNvSpPr>
            <a:spLocks noGrp="1"/>
          </p:cNvSpPr>
          <p:nvPr>
            <p:ph type="pic" idx="1"/>
          </p:nvPr>
        </p:nvSpPr>
        <p:spPr>
          <a:xfrm>
            <a:off x="6249970" y="2271860"/>
            <a:ext cx="5715017" cy="4360714"/>
          </a:xfrm>
          <a:prstGeom prst="rect">
            <a:avLst/>
          </a:prstGeo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smtClean="0"/>
              <a:t>Cliquez sur l'icône pour ajouter une image</a:t>
            </a:r>
            <a:endParaRPr lang="fr-FR" noProof="0" dirty="0"/>
          </a:p>
        </p:txBody>
      </p:sp>
    </p:spTree>
    <p:extLst>
      <p:ext uri="{BB962C8B-B14F-4D97-AF65-F5344CB8AC3E}">
        <p14:creationId xmlns:p14="http://schemas.microsoft.com/office/powerpoint/2010/main" val="261430260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grpSp>
        <p:nvGrpSpPr>
          <p:cNvPr id="26" name="Groupe 25">
            <a:extLst>
              <a:ext uri="{FF2B5EF4-FFF2-40B4-BE49-F238E27FC236}">
                <a16:creationId xmlns:a16="http://schemas.microsoft.com/office/drawing/2014/main" id="{8A0030CD-8C9E-4AA5-8C5D-F9B2EDB7E17A}"/>
              </a:ext>
            </a:extLst>
          </p:cNvPr>
          <p:cNvGrpSpPr/>
          <p:nvPr userDrawn="1"/>
        </p:nvGrpSpPr>
        <p:grpSpPr>
          <a:xfrm flipH="1">
            <a:off x="7561328" y="0"/>
            <a:ext cx="4831840" cy="3541007"/>
            <a:chOff x="-192127" y="-2"/>
            <a:chExt cx="4831840" cy="3367272"/>
          </a:xfrm>
        </p:grpSpPr>
        <p:sp>
          <p:nvSpPr>
            <p:cNvPr id="27" name="Bande diagonale 26">
              <a:extLst>
                <a:ext uri="{FF2B5EF4-FFF2-40B4-BE49-F238E27FC236}">
                  <a16:creationId xmlns:a16="http://schemas.microsoft.com/office/drawing/2014/main" id="{872EE65E-EE50-4A3E-861E-1D6C241CB8EA}"/>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solidFill>
                  <a:schemeClr val="tx1"/>
                </a:solidFill>
              </a:endParaRPr>
            </a:p>
          </p:txBody>
        </p:sp>
        <p:cxnSp>
          <p:nvCxnSpPr>
            <p:cNvPr id="28" name="Connecteur droit 27">
              <a:extLst>
                <a:ext uri="{FF2B5EF4-FFF2-40B4-BE49-F238E27FC236}">
                  <a16:creationId xmlns:a16="http://schemas.microsoft.com/office/drawing/2014/main" id="{E76AD1EF-E06C-4D3C-9693-26844D01C83C}"/>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9" name="Parallélogramme 28">
              <a:extLst>
                <a:ext uri="{FF2B5EF4-FFF2-40B4-BE49-F238E27FC236}">
                  <a16:creationId xmlns:a16="http://schemas.microsoft.com/office/drawing/2014/main" id="{57D44C42-44C0-420A-A125-9B1A979D4F56}"/>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grpSp>
      <p:sp>
        <p:nvSpPr>
          <p:cNvPr id="30" name="Parallélogramme 29">
            <a:extLst>
              <a:ext uri="{FF2B5EF4-FFF2-40B4-BE49-F238E27FC236}">
                <a16:creationId xmlns:a16="http://schemas.microsoft.com/office/drawing/2014/main" id="{406089BB-36DC-4E23-B215-527A8A18FCFB}"/>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rtl="0"/>
            <a:endParaRPr lang="fr-FR" noProof="0" dirty="0"/>
          </a:p>
        </p:txBody>
      </p:sp>
      <p:sp>
        <p:nvSpPr>
          <p:cNvPr id="2" name="Espace réservé du pied de page 1">
            <a:extLst>
              <a:ext uri="{FF2B5EF4-FFF2-40B4-BE49-F238E27FC236}">
                <a16:creationId xmlns:a16="http://schemas.microsoft.com/office/drawing/2014/main" id="{578C43A6-50C6-704E-BADC-6D83BADE7316}"/>
              </a:ext>
            </a:extLst>
          </p:cNvPr>
          <p:cNvSpPr>
            <a:spLocks noGrp="1"/>
          </p:cNvSpPr>
          <p:nvPr>
            <p:ph type="ftr" sz="quarter" idx="10"/>
          </p:nvPr>
        </p:nvSpPr>
        <p:spPr/>
        <p:txBody>
          <a:bodyPr rtlCol="0"/>
          <a:lstStyle/>
          <a:p>
            <a:pPr rtl="0"/>
            <a:r>
              <a:rPr lang="fr-FR" noProof="0" smtClean="0"/>
              <a:t>ANPSP Actualités sociales 2025</a:t>
            </a:r>
            <a:endParaRPr lang="fr-FR" noProof="0" dirty="0"/>
          </a:p>
        </p:txBody>
      </p:sp>
      <p:sp>
        <p:nvSpPr>
          <p:cNvPr id="3" name="Espace réservé du numéro de diapositive 2">
            <a:extLst>
              <a:ext uri="{FF2B5EF4-FFF2-40B4-BE49-F238E27FC236}">
                <a16:creationId xmlns:a16="http://schemas.microsoft.com/office/drawing/2014/main" id="{ED91439B-965F-3548-AF77-89501B24F600}"/>
              </a:ext>
            </a:extLst>
          </p:cNvPr>
          <p:cNvSpPr>
            <a:spLocks noGrp="1"/>
          </p:cNvSpPr>
          <p:nvPr>
            <p:ph type="sldNum" sz="quarter" idx="11"/>
          </p:nvPr>
        </p:nvSpPr>
        <p:spPr/>
        <p:txBody>
          <a:bodyPr rtlCol="0"/>
          <a:lstStyle/>
          <a:p>
            <a:pPr rtl="0"/>
            <a:fld id="{8699F50C-BE38-4BD0-BA84-9B090E1F2B9B}" type="slidenum">
              <a:rPr lang="fr-FR" noProof="0" smtClean="0"/>
              <a:t>‹N°›</a:t>
            </a:fld>
            <a:endParaRPr lang="fr-FR" noProof="0" dirty="0"/>
          </a:p>
        </p:txBody>
      </p:sp>
    </p:spTree>
    <p:extLst>
      <p:ext uri="{BB962C8B-B14F-4D97-AF65-F5344CB8AC3E}">
        <p14:creationId xmlns:p14="http://schemas.microsoft.com/office/powerpoint/2010/main" val="341990684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re uniquement">
    <p:spTree>
      <p:nvGrpSpPr>
        <p:cNvPr id="1" name=""/>
        <p:cNvGrpSpPr/>
        <p:nvPr/>
      </p:nvGrpSpPr>
      <p:grpSpPr>
        <a:xfrm>
          <a:off x="0" y="0"/>
          <a:ext cx="0" cy="0"/>
          <a:chOff x="0" y="0"/>
          <a:chExt cx="0" cy="0"/>
        </a:xfrm>
      </p:grpSpPr>
      <p:grpSp>
        <p:nvGrpSpPr>
          <p:cNvPr id="27" name="Groupe 26">
            <a:extLst>
              <a:ext uri="{FF2B5EF4-FFF2-40B4-BE49-F238E27FC236}">
                <a16:creationId xmlns:a16="http://schemas.microsoft.com/office/drawing/2014/main" id="{1B2FB48C-0C70-4DBE-B904-A134B6644DD3}"/>
              </a:ext>
            </a:extLst>
          </p:cNvPr>
          <p:cNvGrpSpPr/>
          <p:nvPr userDrawn="1"/>
        </p:nvGrpSpPr>
        <p:grpSpPr>
          <a:xfrm flipH="1">
            <a:off x="7561328" y="0"/>
            <a:ext cx="4831840" cy="3541007"/>
            <a:chOff x="-192127" y="-2"/>
            <a:chExt cx="4831840" cy="3367272"/>
          </a:xfrm>
        </p:grpSpPr>
        <p:sp>
          <p:nvSpPr>
            <p:cNvPr id="28" name="Bande de diagonale 27">
              <a:extLst>
                <a:ext uri="{FF2B5EF4-FFF2-40B4-BE49-F238E27FC236}">
                  <a16:creationId xmlns:a16="http://schemas.microsoft.com/office/drawing/2014/main" id="{4F2E2158-1E6E-4E0D-BDAB-B20041C73615}"/>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solidFill>
                  <a:schemeClr val="tx1"/>
                </a:solidFill>
              </a:endParaRPr>
            </a:p>
          </p:txBody>
        </p:sp>
        <p:cxnSp>
          <p:nvCxnSpPr>
            <p:cNvPr id="29" name="Connecteur droit 28">
              <a:extLst>
                <a:ext uri="{FF2B5EF4-FFF2-40B4-BE49-F238E27FC236}">
                  <a16:creationId xmlns:a16="http://schemas.microsoft.com/office/drawing/2014/main" id="{626D62DB-3A5A-4DA1-BFA4-D9E58676E86A}"/>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élogramme 29">
              <a:extLst>
                <a:ext uri="{FF2B5EF4-FFF2-40B4-BE49-F238E27FC236}">
                  <a16:creationId xmlns:a16="http://schemas.microsoft.com/office/drawing/2014/main" id="{F5A729A7-3A5C-405C-AE06-180E7529E477}"/>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grpSp>
      <p:sp>
        <p:nvSpPr>
          <p:cNvPr id="31" name="Parallélogramme 30">
            <a:extLst>
              <a:ext uri="{FF2B5EF4-FFF2-40B4-BE49-F238E27FC236}">
                <a16:creationId xmlns:a16="http://schemas.microsoft.com/office/drawing/2014/main" id="{41E23981-B12A-4AC3-A030-337BBBA5E45B}"/>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rtl="0"/>
            <a:endParaRPr lang="fr-FR" noProof="0" dirty="0"/>
          </a:p>
        </p:txBody>
      </p:sp>
      <p:sp>
        <p:nvSpPr>
          <p:cNvPr id="33" name="Titre 1" title="Titre ">
            <a:extLst>
              <a:ext uri="{FF2B5EF4-FFF2-40B4-BE49-F238E27FC236}">
                <a16:creationId xmlns:a16="http://schemas.microsoft.com/office/drawing/2014/main" id="{59067A2C-FE71-4381-BE51-08DAC5E4354A}"/>
              </a:ext>
            </a:extLst>
          </p:cNvPr>
          <p:cNvSpPr>
            <a:spLocks noGrp="1"/>
          </p:cNvSpPr>
          <p:nvPr>
            <p:ph type="title" hasCustomPrompt="1"/>
          </p:nvPr>
        </p:nvSpPr>
        <p:spPr>
          <a:xfrm>
            <a:off x="518678" y="209028"/>
            <a:ext cx="8333222" cy="1215566"/>
          </a:xfrm>
          <a:prstGeom prst="rect">
            <a:avLst/>
          </a:prstGeom>
        </p:spPr>
        <p:txBody>
          <a:bodyPr rtlCol="0" anchor="b">
            <a:normAutofit/>
          </a:bodyPr>
          <a:lstStyle>
            <a:lvl1pPr>
              <a:defRPr sz="4400" b="1">
                <a:solidFill>
                  <a:schemeClr val="accent1"/>
                </a:solidFill>
              </a:defRPr>
            </a:lvl1pPr>
          </a:lstStyle>
          <a:p>
            <a:pPr rtl="0"/>
            <a:r>
              <a:rPr lang="fr-FR" noProof="0" dirty="0"/>
              <a:t>Cliquez pour modifier le style du titre du masque </a:t>
            </a:r>
          </a:p>
        </p:txBody>
      </p:sp>
      <p:sp>
        <p:nvSpPr>
          <p:cNvPr id="2" name="Espace réservé du pied de page 1">
            <a:extLst>
              <a:ext uri="{FF2B5EF4-FFF2-40B4-BE49-F238E27FC236}">
                <a16:creationId xmlns:a16="http://schemas.microsoft.com/office/drawing/2014/main" id="{CB69A007-934D-7A4B-9EFA-82044EF4DC33}"/>
              </a:ext>
            </a:extLst>
          </p:cNvPr>
          <p:cNvSpPr>
            <a:spLocks noGrp="1"/>
          </p:cNvSpPr>
          <p:nvPr>
            <p:ph type="ftr" sz="quarter" idx="10"/>
          </p:nvPr>
        </p:nvSpPr>
        <p:spPr/>
        <p:txBody>
          <a:bodyPr rtlCol="0"/>
          <a:lstStyle/>
          <a:p>
            <a:pPr rtl="0"/>
            <a:r>
              <a:rPr lang="fr-FR" noProof="0" smtClean="0"/>
              <a:t>ANPSP Actualités sociales 2025</a:t>
            </a:r>
            <a:endParaRPr lang="fr-FR" noProof="0" dirty="0"/>
          </a:p>
        </p:txBody>
      </p:sp>
      <p:sp>
        <p:nvSpPr>
          <p:cNvPr id="3" name="Espace réservé du numéro de diapositive 2">
            <a:extLst>
              <a:ext uri="{FF2B5EF4-FFF2-40B4-BE49-F238E27FC236}">
                <a16:creationId xmlns:a16="http://schemas.microsoft.com/office/drawing/2014/main" id="{5A154DC2-98C7-4D4B-A17A-AA4731217F17}"/>
              </a:ext>
            </a:extLst>
          </p:cNvPr>
          <p:cNvSpPr>
            <a:spLocks noGrp="1"/>
          </p:cNvSpPr>
          <p:nvPr>
            <p:ph type="sldNum" sz="quarter" idx="11"/>
          </p:nvPr>
        </p:nvSpPr>
        <p:spPr/>
        <p:txBody>
          <a:bodyPr rtlCol="0"/>
          <a:lstStyle/>
          <a:p>
            <a:pPr rtl="0"/>
            <a:fld id="{8699F50C-BE38-4BD0-BA84-9B090E1F2B9B}" type="slidenum">
              <a:rPr lang="fr-FR" noProof="0" smtClean="0"/>
              <a:t>‹N°›</a:t>
            </a:fld>
            <a:endParaRPr lang="fr-FR" noProof="0" dirty="0"/>
          </a:p>
        </p:txBody>
      </p:sp>
    </p:spTree>
    <p:extLst>
      <p:ext uri="{BB962C8B-B14F-4D97-AF65-F5344CB8AC3E}">
        <p14:creationId xmlns:p14="http://schemas.microsoft.com/office/powerpoint/2010/main" val="65841909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5CE2EB-00DF-4EBA-BF1F-D37805D45585}"/>
              </a:ext>
            </a:extLst>
          </p:cNvPr>
          <p:cNvSpPr>
            <a:spLocks noGrp="1"/>
          </p:cNvSpPr>
          <p:nvPr>
            <p:ph type="title"/>
          </p:nvPr>
        </p:nvSpPr>
        <p:spPr/>
        <p:txBody>
          <a:bodyPr rtlCol="0"/>
          <a:lstStyle/>
          <a:p>
            <a:pPr rtl="0"/>
            <a:r>
              <a:rPr lang="fr-FR" noProof="0" smtClean="0"/>
              <a:t>Modifiez le style du titre</a:t>
            </a:r>
            <a:endParaRPr lang="fr-FR" noProof="0" dirty="0"/>
          </a:p>
        </p:txBody>
      </p:sp>
    </p:spTree>
    <p:extLst>
      <p:ext uri="{BB962C8B-B14F-4D97-AF65-F5344CB8AC3E}">
        <p14:creationId xmlns:p14="http://schemas.microsoft.com/office/powerpoint/2010/main" val="1658918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tête de section avec image">
    <p:spTree>
      <p:nvGrpSpPr>
        <p:cNvPr id="1" name=""/>
        <p:cNvGrpSpPr/>
        <p:nvPr/>
      </p:nvGrpSpPr>
      <p:grpSpPr>
        <a:xfrm>
          <a:off x="0" y="0"/>
          <a:ext cx="0" cy="0"/>
          <a:chOff x="0" y="0"/>
          <a:chExt cx="0" cy="0"/>
        </a:xfrm>
      </p:grpSpPr>
      <p:sp>
        <p:nvSpPr>
          <p:cNvPr id="19" name="Triangle droit 18">
            <a:extLst>
              <a:ext uri="{FF2B5EF4-FFF2-40B4-BE49-F238E27FC236}">
                <a16:creationId xmlns:a16="http://schemas.microsoft.com/office/drawing/2014/main" id="{71D0E8AA-902F-440D-9C55-2A391C22396A}"/>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17" name="Parallélogramme 16">
            <a:extLst>
              <a:ext uri="{FF2B5EF4-FFF2-40B4-BE49-F238E27FC236}">
                <a16:creationId xmlns:a16="http://schemas.microsoft.com/office/drawing/2014/main"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18" name="Connecteur droit 17">
            <a:extLst>
              <a:ext uri="{FF2B5EF4-FFF2-40B4-BE49-F238E27FC236}">
                <a16:creationId xmlns:a16="http://schemas.microsoft.com/office/drawing/2014/main"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re 1" title="Titre">
            <a:extLst>
              <a:ext uri="{FF2B5EF4-FFF2-40B4-BE49-F238E27FC236}">
                <a16:creationId xmlns:a16="http://schemas.microsoft.com/office/drawing/2014/main" id="{4D7EF399-DAA5-44EC-B712-79C755FE84CB}"/>
              </a:ext>
            </a:extLst>
          </p:cNvPr>
          <p:cNvSpPr>
            <a:spLocks noGrp="1"/>
          </p:cNvSpPr>
          <p:nvPr>
            <p:ph type="title" hasCustomPrompt="1"/>
          </p:nvPr>
        </p:nvSpPr>
        <p:spPr>
          <a:xfrm>
            <a:off x="6283842" y="1987420"/>
            <a:ext cx="4911633" cy="1789855"/>
          </a:xfrm>
          <a:prstGeom prst="rect">
            <a:avLst/>
          </a:prstGeom>
        </p:spPr>
        <p:txBody>
          <a:bodyPr rtlCol="0" anchor="b">
            <a:normAutofit/>
          </a:bodyPr>
          <a:lstStyle>
            <a:lvl1pPr>
              <a:defRPr sz="4000" b="1">
                <a:solidFill>
                  <a:schemeClr val="accent1"/>
                </a:solidFill>
                <a:latin typeface="+mj-lt"/>
                <a:cs typeface="Calibri Light" panose="020F0302020204030204" pitchFamily="34" charset="0"/>
              </a:defRPr>
            </a:lvl1pPr>
          </a:lstStyle>
          <a:p>
            <a:pPr rtl="0"/>
            <a:r>
              <a:rPr lang="fr-FR" noProof="0" dirty="0"/>
              <a:t>Cliquez pour modifier le style du titre du masque</a:t>
            </a:r>
          </a:p>
        </p:txBody>
      </p:sp>
      <p:sp>
        <p:nvSpPr>
          <p:cNvPr id="101" name="Espace réservé du texte 2" title="Sous-titre">
            <a:extLst>
              <a:ext uri="{FF2B5EF4-FFF2-40B4-BE49-F238E27FC236}">
                <a16:creationId xmlns:a16="http://schemas.microsoft.com/office/drawing/2014/main" id="{26D13BFA-61B0-402F-8611-02D3DFDBEBCB}"/>
              </a:ext>
            </a:extLst>
          </p:cNvPr>
          <p:cNvSpPr>
            <a:spLocks noGrp="1"/>
          </p:cNvSpPr>
          <p:nvPr>
            <p:ph type="body" idx="1" hasCustomPrompt="1"/>
          </p:nvPr>
        </p:nvSpPr>
        <p:spPr>
          <a:xfrm>
            <a:off x="6283842" y="3792046"/>
            <a:ext cx="4911633" cy="910580"/>
          </a:xfrm>
          <a:prstGeom prst="rect">
            <a:avLst/>
          </a:prstGeom>
        </p:spPr>
        <p:txBody>
          <a:bodyPr rtlCol="0">
            <a:normAutofit/>
          </a:bodyPr>
          <a:lstStyle>
            <a:lvl1pPr marL="0" indent="0">
              <a:buNone/>
              <a:defRPr sz="2000" b="0" i="0" spc="300">
                <a:solidFill>
                  <a:schemeClr val="accent6"/>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dirty="0"/>
              <a:t>MODIFIEZ LES STYLES DU TEXTE DU MASQUE</a:t>
            </a:r>
          </a:p>
        </p:txBody>
      </p:sp>
      <p:cxnSp>
        <p:nvCxnSpPr>
          <p:cNvPr id="21" name="Connecteur droit 20">
            <a:extLst>
              <a:ext uri="{FF2B5EF4-FFF2-40B4-BE49-F238E27FC236}">
                <a16:creationId xmlns:a16="http://schemas.microsoft.com/office/drawing/2014/main"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élogramme 24">
            <a:extLst>
              <a:ext uri="{FF2B5EF4-FFF2-40B4-BE49-F238E27FC236}">
                <a16:creationId xmlns:a16="http://schemas.microsoft.com/office/drawing/2014/main" id="{E123A0CF-50D6-46EC-8BF6-43E38AFCD588}"/>
              </a:ext>
            </a:extLst>
          </p:cNvPr>
          <p:cNvSpPr/>
          <p:nvPr userDrawn="1"/>
        </p:nvSpPr>
        <p:spPr>
          <a:xfrm>
            <a:off x="7754112" y="0"/>
            <a:ext cx="2258568" cy="742819"/>
          </a:xfrm>
          <a:prstGeom prst="parallelogram">
            <a:avLst>
              <a:gd name="adj" fmla="val 19585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noProof="0" dirty="0"/>
          </a:p>
        </p:txBody>
      </p:sp>
      <p:cxnSp>
        <p:nvCxnSpPr>
          <p:cNvPr id="26" name="Connecteur droit 25">
            <a:extLst>
              <a:ext uri="{FF2B5EF4-FFF2-40B4-BE49-F238E27FC236}">
                <a16:creationId xmlns:a16="http://schemas.microsoft.com/office/drawing/2014/main"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Espace réservé d’image 26">
            <a:extLst>
              <a:ext uri="{FF2B5EF4-FFF2-40B4-BE49-F238E27FC236}">
                <a16:creationId xmlns:a16="http://schemas.microsoft.com/office/drawing/2014/main" id="{95572AA9-EFAE-4771-B1EE-47E36117377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rtlCol="0" anchor="ctr">
            <a:noAutofit/>
          </a:bodyPr>
          <a:lstStyle>
            <a:lvl1pPr marL="0" indent="0" algn="ctr">
              <a:buNone/>
              <a:defRPr>
                <a:solidFill>
                  <a:schemeClr val="tx1"/>
                </a:solidFill>
              </a:defRPr>
            </a:lvl1pPr>
          </a:lstStyle>
          <a:p>
            <a:pPr rtl="0"/>
            <a:r>
              <a:rPr lang="fr-FR" noProof="0" smtClean="0"/>
              <a:t>Cliquez sur l'icône pour ajouter une image</a:t>
            </a:r>
            <a:endParaRPr lang="fr-FR" noProof="0" dirty="0"/>
          </a:p>
        </p:txBody>
      </p:sp>
      <p:cxnSp>
        <p:nvCxnSpPr>
          <p:cNvPr id="16" name="Connecteur droit 15">
            <a:extLst>
              <a:ext uri="{FF2B5EF4-FFF2-40B4-BE49-F238E27FC236}">
                <a16:creationId xmlns:a16="http://schemas.microsoft.com/office/drawing/2014/main"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élogramme 23">
            <a:extLst>
              <a:ext uri="{FF2B5EF4-FFF2-40B4-BE49-F238E27FC236}">
                <a16:creationId xmlns:a16="http://schemas.microsoft.com/office/drawing/2014/main" id="{FC8C82F3-94EE-4B4F-A01D-993A41BC00B1}"/>
              </a:ext>
            </a:extLst>
          </p:cNvPr>
          <p:cNvSpPr/>
          <p:nvPr userDrawn="1"/>
        </p:nvSpPr>
        <p:spPr>
          <a:xfrm rot="19958790">
            <a:off x="-139035" y="3407045"/>
            <a:ext cx="1438399" cy="236580"/>
          </a:xfrm>
          <a:prstGeom prst="parallelogram">
            <a:avLst>
              <a:gd name="adj" fmla="val 5321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Tree>
    <p:extLst>
      <p:ext uri="{BB962C8B-B14F-4D97-AF65-F5344CB8AC3E}">
        <p14:creationId xmlns:p14="http://schemas.microsoft.com/office/powerpoint/2010/main" val="1123998309"/>
      </p:ext>
    </p:extLst>
  </p:cSld>
  <p:clrMapOvr>
    <a:masterClrMapping/>
  </p:clrMapOvr>
  <p:extLst mod="1">
    <p:ext uri="{DCECCB84-F9BA-43D5-87BE-67443E8EF086}">
      <p15:sldGuideLst xmlns:p15="http://schemas.microsoft.com/office/powerpoint/2012/main">
        <p15:guide id="1" orient="horz" pos="2183" userDrawn="1">
          <p15:clr>
            <a:srgbClr val="FBAE40"/>
          </p15:clr>
        </p15:guide>
        <p15:guide id="2" pos="3840" userDrawn="1">
          <p15:clr>
            <a:srgbClr val="FBAE40"/>
          </p15:clr>
        </p15:guide>
        <p15:guide id="3" pos="143" userDrawn="1">
          <p15:clr>
            <a:srgbClr val="FBAE40"/>
          </p15:clr>
        </p15:guide>
        <p15:guide id="4" orient="horz" pos="4170" userDrawn="1">
          <p15:clr>
            <a:srgbClr val="FBAE40"/>
          </p15:clr>
        </p15:guide>
        <p15:guide id="5" pos="7537" userDrawn="1">
          <p15:clr>
            <a:srgbClr val="FBAE40"/>
          </p15:clr>
        </p15:guide>
        <p15:guide id="6" orient="horz" pos="14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DU TEXTE 01">
    <p:spTree>
      <p:nvGrpSpPr>
        <p:cNvPr id="1" name=""/>
        <p:cNvGrpSpPr/>
        <p:nvPr/>
      </p:nvGrpSpPr>
      <p:grpSpPr>
        <a:xfrm>
          <a:off x="0" y="0"/>
          <a:ext cx="0" cy="0"/>
          <a:chOff x="0" y="0"/>
          <a:chExt cx="0" cy="0"/>
        </a:xfrm>
      </p:grpSpPr>
      <p:sp>
        <p:nvSpPr>
          <p:cNvPr id="3" name="Espace réservé du contenu 2" title="Puces">
            <a:extLst>
              <a:ext uri="{FF2B5EF4-FFF2-40B4-BE49-F238E27FC236}">
                <a16:creationId xmlns:a16="http://schemas.microsoft.com/office/drawing/2014/main" id="{BFD7EA17-BE66-4636-9684-F93562587911}"/>
              </a:ext>
            </a:extLst>
          </p:cNvPr>
          <p:cNvSpPr>
            <a:spLocks noGrp="1"/>
          </p:cNvSpPr>
          <p:nvPr>
            <p:ph idx="1"/>
          </p:nvPr>
        </p:nvSpPr>
        <p:spPr>
          <a:xfrm>
            <a:off x="531378" y="3196915"/>
            <a:ext cx="4942829" cy="2958275"/>
          </a:xfrm>
          <a:prstGeom prst="rect">
            <a:avLst/>
          </a:prstGeom>
        </p:spPr>
        <p:txBody>
          <a:bodyPr rtlCol="0">
            <a:normAutofit/>
          </a:bodyPr>
          <a:lstStyle>
            <a:lvl1pPr>
              <a:buClr>
                <a:schemeClr val="accent2"/>
              </a:buClr>
              <a:defRPr sz="2400">
                <a:solidFill>
                  <a:schemeClr val="tx1"/>
                </a:solidFill>
              </a:defRPr>
            </a:lvl1pPr>
            <a:lvl2pPr>
              <a:buClr>
                <a:schemeClr val="accent2"/>
              </a:buClr>
              <a:defRPr sz="2000">
                <a:solidFill>
                  <a:schemeClr val="tx1"/>
                </a:solidFill>
              </a:defRPr>
            </a:lvl2pPr>
            <a:lvl3pPr>
              <a:buClr>
                <a:schemeClr val="accent2"/>
              </a:buClr>
              <a:defRPr sz="1800">
                <a:solidFill>
                  <a:schemeClr val="tx1"/>
                </a:solidFill>
              </a:defRPr>
            </a:lvl3pPr>
            <a:lvl4pPr>
              <a:buClr>
                <a:schemeClr val="accent2"/>
              </a:buClr>
              <a:defRPr sz="1600">
                <a:solidFill>
                  <a:schemeClr val="tx1"/>
                </a:solidFill>
              </a:defRPr>
            </a:lvl4pPr>
            <a:lvl5pPr>
              <a:buClr>
                <a:schemeClr val="accent2"/>
              </a:buClr>
              <a:defRPr sz="1600">
                <a:solidFill>
                  <a:schemeClr val="tx1"/>
                </a:solidFill>
              </a:defRPr>
            </a:lvl5pPr>
          </a:lstStyle>
          <a:p>
            <a:pPr lvl="0" rtl="0"/>
            <a:r>
              <a:rPr lang="fr-FR" noProof="0" smtClean="0"/>
              <a:t>Modifier les styles du texte du masque</a:t>
            </a:r>
          </a:p>
          <a:p>
            <a:pPr lvl="1" rtl="0"/>
            <a:r>
              <a:rPr lang="fr-FR" noProof="0" smtClean="0"/>
              <a:t>Deuxième niveau</a:t>
            </a:r>
          </a:p>
          <a:p>
            <a:pPr lvl="2" rtl="0"/>
            <a:r>
              <a:rPr lang="fr-FR" noProof="0" smtClean="0"/>
              <a:t>Troisième niveau</a:t>
            </a:r>
          </a:p>
          <a:p>
            <a:pPr lvl="3" rtl="0"/>
            <a:r>
              <a:rPr lang="fr-FR" noProof="0" smtClean="0"/>
              <a:t>Quatrième niveau</a:t>
            </a:r>
          </a:p>
          <a:p>
            <a:pPr lvl="4" rtl="0"/>
            <a:r>
              <a:rPr lang="fr-FR" noProof="0" smtClean="0"/>
              <a:t>Cinquième niveau</a:t>
            </a:r>
            <a:endParaRPr lang="fr-FR" noProof="0" dirty="0"/>
          </a:p>
        </p:txBody>
      </p:sp>
      <p:sp>
        <p:nvSpPr>
          <p:cNvPr id="24" name="Triangle rectangle 23">
            <a:extLst>
              <a:ext uri="{FF2B5EF4-FFF2-40B4-BE49-F238E27FC236}">
                <a16:creationId xmlns:a16="http://schemas.microsoft.com/office/drawing/2014/main" id="{BD6ACE60-499D-41AB-89C4-D537D7C3D22A}"/>
              </a:ext>
            </a:extLst>
          </p:cNvPr>
          <p:cNvSpPr/>
          <p:nvPr userDrawn="1"/>
        </p:nvSpPr>
        <p:spPr>
          <a:xfrm flipH="1" flipV="1">
            <a:off x="1839686" y="-6"/>
            <a:ext cx="10352314" cy="5638806"/>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25" name="Parallélogramme 24">
            <a:extLst>
              <a:ext uri="{FF2B5EF4-FFF2-40B4-BE49-F238E27FC236}">
                <a16:creationId xmlns:a16="http://schemas.microsoft.com/office/drawing/2014/main" id="{18C08F43-D42B-4CF1-912F-BC83D72AB415}"/>
              </a:ext>
            </a:extLst>
          </p:cNvPr>
          <p:cNvSpPr/>
          <p:nvPr userDrawn="1"/>
        </p:nvSpPr>
        <p:spPr>
          <a:xfrm flipH="1">
            <a:off x="2978150" y="-5"/>
            <a:ext cx="4121150" cy="1308105"/>
          </a:xfrm>
          <a:prstGeom prst="parallelogram">
            <a:avLst>
              <a:gd name="adj" fmla="val 18638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noProof="0" dirty="0"/>
          </a:p>
        </p:txBody>
      </p:sp>
      <p:cxnSp>
        <p:nvCxnSpPr>
          <p:cNvPr id="34" name="Connecteur droit 33">
            <a:extLst>
              <a:ext uri="{FF2B5EF4-FFF2-40B4-BE49-F238E27FC236}">
                <a16:creationId xmlns:a16="http://schemas.microsoft.com/office/drawing/2014/main" id="{1411C731-2333-41B0-927A-0A48EEC79964}"/>
              </a:ext>
            </a:extLst>
          </p:cNvPr>
          <p:cNvCxnSpPr>
            <a:cxnSpLocks/>
          </p:cNvCxnSpPr>
          <p:nvPr userDrawn="1"/>
        </p:nvCxnSpPr>
        <p:spPr>
          <a:xfrm flipV="1">
            <a:off x="6375400" y="5047077"/>
            <a:ext cx="1524574" cy="1803400"/>
          </a:xfrm>
          <a:prstGeom prst="line">
            <a:avLst/>
          </a:prstGeom>
          <a:ln>
            <a:solidFill>
              <a:srgbClr val="EAB200"/>
            </a:solidFill>
          </a:ln>
        </p:spPr>
        <p:style>
          <a:lnRef idx="1">
            <a:schemeClr val="accent1"/>
          </a:lnRef>
          <a:fillRef idx="0">
            <a:schemeClr val="accent1"/>
          </a:fillRef>
          <a:effectRef idx="0">
            <a:schemeClr val="accent1"/>
          </a:effectRef>
          <a:fontRef idx="minor">
            <a:schemeClr val="tx1"/>
          </a:fontRef>
        </p:style>
      </p:cxnSp>
      <p:sp>
        <p:nvSpPr>
          <p:cNvPr id="5" name="Espace réservé du texte 4" title="Sous-titre">
            <a:extLst>
              <a:ext uri="{FF2B5EF4-FFF2-40B4-BE49-F238E27FC236}">
                <a16:creationId xmlns:a16="http://schemas.microsoft.com/office/drawing/2014/main" id="{D71EE635-EA0C-4139-8160-AE1EAD13AAEB}"/>
              </a:ext>
            </a:extLst>
          </p:cNvPr>
          <p:cNvSpPr>
            <a:spLocks noGrp="1"/>
          </p:cNvSpPr>
          <p:nvPr userDrawn="1">
            <p:ph type="body" sz="quarter" idx="13" hasCustomPrompt="1"/>
          </p:nvPr>
        </p:nvSpPr>
        <p:spPr>
          <a:xfrm>
            <a:off x="531379" y="2563477"/>
            <a:ext cx="7342631" cy="608895"/>
          </a:xfrm>
          <a:prstGeom prst="rect">
            <a:avLst/>
          </a:prstGeom>
        </p:spPr>
        <p:txBody>
          <a:bodyPr rtlCol="0"/>
          <a:lstStyle>
            <a:lvl1pPr marL="0" indent="0">
              <a:buNone/>
              <a:defRPr sz="2000" spc="300">
                <a:solidFill>
                  <a:schemeClr val="accent6"/>
                </a:solidFill>
              </a:defRPr>
            </a:lvl1pPr>
            <a:lvl2pPr marL="457200" indent="0">
              <a:buNone/>
              <a:defRPr/>
            </a:lvl2pPr>
          </a:lstStyle>
          <a:p>
            <a:pPr lvl="0" rtl="0"/>
            <a:r>
              <a:rPr lang="fr-FR" noProof="0" dirty="0"/>
              <a:t>CLIQUEZ POUR LE STYLE DE SOUS-TITRE</a:t>
            </a:r>
          </a:p>
        </p:txBody>
      </p:sp>
      <p:sp>
        <p:nvSpPr>
          <p:cNvPr id="2" name="Titre 1" title="Titre ">
            <a:extLst>
              <a:ext uri="{FF2B5EF4-FFF2-40B4-BE49-F238E27FC236}">
                <a16:creationId xmlns:a16="http://schemas.microsoft.com/office/drawing/2014/main" id="{20237B57-91C6-4F8B-8AA0-18FA50B0FD1D}"/>
              </a:ext>
            </a:extLst>
          </p:cNvPr>
          <p:cNvSpPr>
            <a:spLocks noGrp="1"/>
          </p:cNvSpPr>
          <p:nvPr userDrawn="1">
            <p:ph type="title" hasCustomPrompt="1"/>
          </p:nvPr>
        </p:nvSpPr>
        <p:spPr>
          <a:xfrm>
            <a:off x="531378" y="1308484"/>
            <a:ext cx="7342622" cy="1215566"/>
          </a:xfrm>
          <a:prstGeom prst="rect">
            <a:avLst/>
          </a:prstGeom>
        </p:spPr>
        <p:txBody>
          <a:bodyPr rtlCol="0" anchor="b">
            <a:normAutofit/>
          </a:bodyPr>
          <a:lstStyle>
            <a:lvl1pPr>
              <a:defRPr sz="4400" b="1">
                <a:solidFill>
                  <a:schemeClr val="accent1"/>
                </a:solidFill>
              </a:defRPr>
            </a:lvl1pPr>
          </a:lstStyle>
          <a:p>
            <a:pPr rtl="0"/>
            <a:r>
              <a:rPr lang="fr-FR" noProof="0" dirty="0"/>
              <a:t>Cliquez pour modifier </a:t>
            </a:r>
            <a:br>
              <a:rPr lang="fr-FR" noProof="0" dirty="0"/>
            </a:br>
            <a:r>
              <a:rPr lang="fr-FR" noProof="0" dirty="0"/>
              <a:t>Le style du titre du masque </a:t>
            </a:r>
          </a:p>
        </p:txBody>
      </p:sp>
      <p:sp>
        <p:nvSpPr>
          <p:cNvPr id="15" name="Espace réservé d’image 14">
            <a:extLst>
              <a:ext uri="{FF2B5EF4-FFF2-40B4-BE49-F238E27FC236}">
                <a16:creationId xmlns:a16="http://schemas.microsoft.com/office/drawing/2014/main" id="{FE1FADFB-0A3D-40F7-9B40-368DECD971E1}"/>
              </a:ext>
            </a:extLst>
          </p:cNvPr>
          <p:cNvSpPr>
            <a:spLocks noGrp="1"/>
          </p:cNvSpPr>
          <p:nvPr>
            <p:ph type="pic" sz="quarter" idx="10"/>
          </p:nvPr>
        </p:nvSpPr>
        <p:spPr>
          <a:xfrm>
            <a:off x="6604000" y="0"/>
            <a:ext cx="5588000" cy="6872249"/>
          </a:xfrm>
          <a:custGeom>
            <a:avLst/>
            <a:gdLst>
              <a:gd name="connsiteX0" fmla="*/ 3876237 w 5588000"/>
              <a:gd name="connsiteY0" fmla="*/ 5431883 h 6872249"/>
              <a:gd name="connsiteX1" fmla="*/ 4953000 w 5588000"/>
              <a:gd name="connsiteY1" fmla="*/ 5431883 h 6872249"/>
              <a:gd name="connsiteX2" fmla="*/ 3769163 w 5588000"/>
              <a:gd name="connsiteY2" fmla="*/ 6872249 h 6872249"/>
              <a:gd name="connsiteX3" fmla="*/ 2692400 w 5588000"/>
              <a:gd name="connsiteY3" fmla="*/ 6872249 h 6872249"/>
              <a:gd name="connsiteX4" fmla="*/ 2479230 w 5588000"/>
              <a:gd name="connsiteY4" fmla="*/ 2870200 h 6872249"/>
              <a:gd name="connsiteX5" fmla="*/ 3175000 w 5588000"/>
              <a:gd name="connsiteY5" fmla="*/ 2870200 h 6872249"/>
              <a:gd name="connsiteX6" fmla="*/ 1965770 w 5588000"/>
              <a:gd name="connsiteY6" fmla="*/ 4310566 h 6872249"/>
              <a:gd name="connsiteX7" fmla="*/ 1270000 w 5588000"/>
              <a:gd name="connsiteY7" fmla="*/ 4310566 h 6872249"/>
              <a:gd name="connsiteX8" fmla="*/ 5575300 w 5588000"/>
              <a:gd name="connsiteY8" fmla="*/ 139700 h 6872249"/>
              <a:gd name="connsiteX9" fmla="*/ 5575300 w 5588000"/>
              <a:gd name="connsiteY9" fmla="*/ 3238583 h 6872249"/>
              <a:gd name="connsiteX10" fmla="*/ 2571663 w 5588000"/>
              <a:gd name="connsiteY10" fmla="*/ 6858000 h 6872249"/>
              <a:gd name="connsiteX11" fmla="*/ 0 w 5588000"/>
              <a:gd name="connsiteY11" fmla="*/ 6858000 h 6872249"/>
              <a:gd name="connsiteX12" fmla="*/ 4256761 w 5588000"/>
              <a:gd name="connsiteY12" fmla="*/ 0 h 6872249"/>
              <a:gd name="connsiteX13" fmla="*/ 5588000 w 5588000"/>
              <a:gd name="connsiteY13" fmla="*/ 0 h 6872249"/>
              <a:gd name="connsiteX14" fmla="*/ 3274339 w 5588000"/>
              <a:gd name="connsiteY14" fmla="*/ 2755900 h 6872249"/>
              <a:gd name="connsiteX15" fmla="*/ 1943100 w 5588000"/>
              <a:gd name="connsiteY15" fmla="*/ 2755900 h 6872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88000" h="6872249">
                <a:moveTo>
                  <a:pt x="3876237" y="5431883"/>
                </a:moveTo>
                <a:lnTo>
                  <a:pt x="4953000" y="5431883"/>
                </a:lnTo>
                <a:lnTo>
                  <a:pt x="3769163" y="6872249"/>
                </a:lnTo>
                <a:lnTo>
                  <a:pt x="2692400" y="6872249"/>
                </a:lnTo>
                <a:close/>
                <a:moveTo>
                  <a:pt x="2479230" y="2870200"/>
                </a:moveTo>
                <a:lnTo>
                  <a:pt x="3175000" y="2870200"/>
                </a:lnTo>
                <a:lnTo>
                  <a:pt x="1965770" y="4310566"/>
                </a:lnTo>
                <a:lnTo>
                  <a:pt x="1270000" y="4310566"/>
                </a:lnTo>
                <a:close/>
                <a:moveTo>
                  <a:pt x="5575300" y="139700"/>
                </a:moveTo>
                <a:lnTo>
                  <a:pt x="5575300" y="3238583"/>
                </a:lnTo>
                <a:lnTo>
                  <a:pt x="2571663" y="6858000"/>
                </a:lnTo>
                <a:lnTo>
                  <a:pt x="0" y="6858000"/>
                </a:lnTo>
                <a:close/>
                <a:moveTo>
                  <a:pt x="4256761" y="0"/>
                </a:moveTo>
                <a:lnTo>
                  <a:pt x="5588000" y="0"/>
                </a:lnTo>
                <a:lnTo>
                  <a:pt x="3274339" y="2755900"/>
                </a:lnTo>
                <a:lnTo>
                  <a:pt x="1943100" y="2755900"/>
                </a:lnTo>
                <a:close/>
              </a:path>
            </a:pathLst>
          </a:custGeom>
          <a:solidFill>
            <a:schemeClr val="bg1">
              <a:lumMod val="85000"/>
            </a:schemeClr>
          </a:solidFill>
        </p:spPr>
        <p:txBody>
          <a:bodyPr wrap="square" rtlCol="0" anchor="ctr">
            <a:noAutofit/>
          </a:bodyPr>
          <a:lstStyle>
            <a:lvl1pPr marL="0" indent="0" algn="ctr">
              <a:buNone/>
              <a:defRPr>
                <a:solidFill>
                  <a:schemeClr val="tx1"/>
                </a:solidFill>
              </a:defRPr>
            </a:lvl1pPr>
          </a:lstStyle>
          <a:p>
            <a:pPr rtl="0"/>
            <a:r>
              <a:rPr lang="fr-FR" noProof="0" smtClean="0"/>
              <a:t>Cliquez sur l'icône pour ajouter une image</a:t>
            </a:r>
            <a:endParaRPr lang="fr-FR" noProof="0" dirty="0"/>
          </a:p>
        </p:txBody>
      </p:sp>
      <p:sp>
        <p:nvSpPr>
          <p:cNvPr id="4" name="Espace réservé du pied de page 3">
            <a:extLst>
              <a:ext uri="{FF2B5EF4-FFF2-40B4-BE49-F238E27FC236}">
                <a16:creationId xmlns:a16="http://schemas.microsoft.com/office/drawing/2014/main" id="{5ADB14A5-A767-774C-85B8-68EF914689F6}"/>
              </a:ext>
            </a:extLst>
          </p:cNvPr>
          <p:cNvSpPr>
            <a:spLocks noGrp="1"/>
          </p:cNvSpPr>
          <p:nvPr>
            <p:ph type="ftr" sz="quarter" idx="14"/>
          </p:nvPr>
        </p:nvSpPr>
        <p:spPr/>
        <p:txBody>
          <a:bodyPr rtlCol="0"/>
          <a:lstStyle/>
          <a:p>
            <a:pPr rtl="0"/>
            <a:r>
              <a:rPr lang="fr-FR" noProof="0" smtClean="0"/>
              <a:t>ANPSP Actualités sociales 2025</a:t>
            </a:r>
            <a:endParaRPr lang="fr-FR" noProof="0" dirty="0"/>
          </a:p>
        </p:txBody>
      </p:sp>
      <p:sp>
        <p:nvSpPr>
          <p:cNvPr id="6" name="Espace réservé du numéro de diapositive 5">
            <a:extLst>
              <a:ext uri="{FF2B5EF4-FFF2-40B4-BE49-F238E27FC236}">
                <a16:creationId xmlns:a16="http://schemas.microsoft.com/office/drawing/2014/main" id="{D4B9B51B-EAA9-4B4D-A4F6-470CD95DAA79}"/>
              </a:ext>
            </a:extLst>
          </p:cNvPr>
          <p:cNvSpPr>
            <a:spLocks noGrp="1"/>
          </p:cNvSpPr>
          <p:nvPr>
            <p:ph type="sldNum" sz="quarter" idx="15"/>
          </p:nvPr>
        </p:nvSpPr>
        <p:spPr/>
        <p:txBody>
          <a:bodyPr rtlCol="0"/>
          <a:lstStyle/>
          <a:p>
            <a:pPr rtl="0"/>
            <a:fld id="{8699F50C-BE38-4BD0-BA84-9B090E1F2B9B}" type="slidenum">
              <a:rPr lang="fr-FR" noProof="0" smtClean="0"/>
              <a:t>‹N°›</a:t>
            </a:fld>
            <a:endParaRPr lang="fr-FR" noProof="0" dirty="0"/>
          </a:p>
        </p:txBody>
      </p:sp>
    </p:spTree>
    <p:extLst>
      <p:ext uri="{BB962C8B-B14F-4D97-AF65-F5344CB8AC3E}">
        <p14:creationId xmlns:p14="http://schemas.microsoft.com/office/powerpoint/2010/main" val="344223058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42">
          <p15:clr>
            <a:srgbClr val="FBAE40"/>
          </p15:clr>
        </p15:guide>
        <p15:guide id="2" pos="3840">
          <p15:clr>
            <a:srgbClr val="FBAE40"/>
          </p15:clr>
        </p15:guide>
        <p15:guide id="3" pos="41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sposition du texte 02">
    <p:spTree>
      <p:nvGrpSpPr>
        <p:cNvPr id="1" name=""/>
        <p:cNvGrpSpPr/>
        <p:nvPr/>
      </p:nvGrpSpPr>
      <p:grpSpPr>
        <a:xfrm>
          <a:off x="0" y="0"/>
          <a:ext cx="0" cy="0"/>
          <a:chOff x="0" y="0"/>
          <a:chExt cx="0" cy="0"/>
        </a:xfrm>
      </p:grpSpPr>
      <p:sp>
        <p:nvSpPr>
          <p:cNvPr id="35" name="Triangle rectangle 34">
            <a:extLst>
              <a:ext uri="{FF2B5EF4-FFF2-40B4-BE49-F238E27FC236}">
                <a16:creationId xmlns:a16="http://schemas.microsoft.com/office/drawing/2014/main" id="{805F1696-7D6B-4055-94C3-E4C179F63596}"/>
              </a:ext>
            </a:extLst>
          </p:cNvPr>
          <p:cNvSpPr/>
          <p:nvPr userDrawn="1"/>
        </p:nvSpPr>
        <p:spPr>
          <a:xfrm flipH="1" flipV="1">
            <a:off x="1839686" y="-6"/>
            <a:ext cx="10352314" cy="5638806"/>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25" name="Parallélogramme 24">
            <a:extLst>
              <a:ext uri="{FF2B5EF4-FFF2-40B4-BE49-F238E27FC236}">
                <a16:creationId xmlns:a16="http://schemas.microsoft.com/office/drawing/2014/main" id="{18C08F43-D42B-4CF1-912F-BC83D72AB415}"/>
              </a:ext>
            </a:extLst>
          </p:cNvPr>
          <p:cNvSpPr/>
          <p:nvPr userDrawn="1"/>
        </p:nvSpPr>
        <p:spPr>
          <a:xfrm flipH="1">
            <a:off x="2978150" y="-5"/>
            <a:ext cx="4121150" cy="1308105"/>
          </a:xfrm>
          <a:prstGeom prst="parallelogram">
            <a:avLst>
              <a:gd name="adj" fmla="val 18638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noProof="0" dirty="0"/>
          </a:p>
        </p:txBody>
      </p:sp>
      <p:cxnSp>
        <p:nvCxnSpPr>
          <p:cNvPr id="34" name="Connecteur droit 33">
            <a:extLst>
              <a:ext uri="{FF2B5EF4-FFF2-40B4-BE49-F238E27FC236}">
                <a16:creationId xmlns:a16="http://schemas.microsoft.com/office/drawing/2014/main" id="{1411C731-2333-41B0-927A-0A48EEC79964}"/>
              </a:ext>
            </a:extLst>
          </p:cNvPr>
          <p:cNvCxnSpPr>
            <a:cxnSpLocks/>
          </p:cNvCxnSpPr>
          <p:nvPr userDrawn="1"/>
        </p:nvCxnSpPr>
        <p:spPr>
          <a:xfrm flipV="1">
            <a:off x="10352314" y="1185452"/>
            <a:ext cx="1839685" cy="1633948"/>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9" name="Titre 1" title="Titre ">
            <a:extLst>
              <a:ext uri="{FF2B5EF4-FFF2-40B4-BE49-F238E27FC236}">
                <a16:creationId xmlns:a16="http://schemas.microsoft.com/office/drawing/2014/main" id="{2DB9D671-9FC8-4306-96B7-D9D585694B83}"/>
              </a:ext>
            </a:extLst>
          </p:cNvPr>
          <p:cNvSpPr>
            <a:spLocks noGrp="1"/>
          </p:cNvSpPr>
          <p:nvPr>
            <p:ph type="title" hasCustomPrompt="1"/>
          </p:nvPr>
        </p:nvSpPr>
        <p:spPr>
          <a:xfrm>
            <a:off x="278828" y="1185451"/>
            <a:ext cx="11238256" cy="1215566"/>
          </a:xfrm>
          <a:prstGeom prst="rect">
            <a:avLst/>
          </a:prstGeom>
        </p:spPr>
        <p:txBody>
          <a:bodyPr rtlCol="0" anchor="b">
            <a:normAutofit/>
          </a:bodyPr>
          <a:lstStyle>
            <a:lvl1pPr>
              <a:defRPr sz="4400" b="1">
                <a:solidFill>
                  <a:schemeClr val="accent1"/>
                </a:solidFill>
              </a:defRPr>
            </a:lvl1pPr>
          </a:lstStyle>
          <a:p>
            <a:pPr rtl="0"/>
            <a:r>
              <a:rPr lang="fr-FR" noProof="0" dirty="0"/>
              <a:t>Cliquez pour modifier </a:t>
            </a:r>
            <a:br>
              <a:rPr lang="fr-FR" noProof="0" dirty="0"/>
            </a:br>
            <a:r>
              <a:rPr lang="fr-FR" noProof="0" dirty="0"/>
              <a:t>Le style du titre du masque </a:t>
            </a:r>
          </a:p>
        </p:txBody>
      </p:sp>
      <p:sp>
        <p:nvSpPr>
          <p:cNvPr id="2" name="Espace réservé du pied de page 1">
            <a:extLst>
              <a:ext uri="{FF2B5EF4-FFF2-40B4-BE49-F238E27FC236}">
                <a16:creationId xmlns:a16="http://schemas.microsoft.com/office/drawing/2014/main" id="{6E55A0B9-F639-8643-9C4D-B93B8EE21A79}"/>
              </a:ext>
            </a:extLst>
          </p:cNvPr>
          <p:cNvSpPr>
            <a:spLocks noGrp="1"/>
          </p:cNvSpPr>
          <p:nvPr>
            <p:ph type="ftr" sz="quarter" idx="15"/>
          </p:nvPr>
        </p:nvSpPr>
        <p:spPr/>
        <p:txBody>
          <a:bodyPr rtlCol="0"/>
          <a:lstStyle/>
          <a:p>
            <a:pPr rtl="0"/>
            <a:r>
              <a:rPr lang="fr-FR" noProof="0" smtClean="0"/>
              <a:t>ANPSP Actualités sociales 2025</a:t>
            </a:r>
            <a:endParaRPr lang="fr-FR" noProof="0" dirty="0"/>
          </a:p>
        </p:txBody>
      </p:sp>
      <p:sp>
        <p:nvSpPr>
          <p:cNvPr id="4" name="Espace réservé du numéro de diapositive 3">
            <a:extLst>
              <a:ext uri="{FF2B5EF4-FFF2-40B4-BE49-F238E27FC236}">
                <a16:creationId xmlns:a16="http://schemas.microsoft.com/office/drawing/2014/main" id="{D0C29282-8AC7-494D-9A8E-A26C7F69948F}"/>
              </a:ext>
            </a:extLst>
          </p:cNvPr>
          <p:cNvSpPr>
            <a:spLocks noGrp="1"/>
          </p:cNvSpPr>
          <p:nvPr>
            <p:ph type="sldNum" sz="quarter" idx="16"/>
          </p:nvPr>
        </p:nvSpPr>
        <p:spPr/>
        <p:txBody>
          <a:bodyPr rtlCol="0"/>
          <a:lstStyle/>
          <a:p>
            <a:pPr rtl="0"/>
            <a:fld id="{8699F50C-BE38-4BD0-BA84-9B090E1F2B9B}" type="slidenum">
              <a:rPr lang="fr-FR" noProof="0" smtClean="0"/>
              <a:t>‹N°›</a:t>
            </a:fld>
            <a:endParaRPr lang="fr-FR" noProof="0" dirty="0"/>
          </a:p>
        </p:txBody>
      </p:sp>
    </p:spTree>
    <p:extLst>
      <p:ext uri="{BB962C8B-B14F-4D97-AF65-F5344CB8AC3E}">
        <p14:creationId xmlns:p14="http://schemas.microsoft.com/office/powerpoint/2010/main" val="428311092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42">
          <p15:clr>
            <a:srgbClr val="FBAE40"/>
          </p15:clr>
        </p15:guide>
        <p15:guide id="2" pos="3840">
          <p15:clr>
            <a:srgbClr val="FBAE40"/>
          </p15:clr>
        </p15:guide>
        <p15:guide id="3" pos="415">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avec sous-titre">
    <p:spTree>
      <p:nvGrpSpPr>
        <p:cNvPr id="1" name=""/>
        <p:cNvGrpSpPr/>
        <p:nvPr/>
      </p:nvGrpSpPr>
      <p:grpSpPr>
        <a:xfrm>
          <a:off x="0" y="0"/>
          <a:ext cx="0" cy="0"/>
          <a:chOff x="0" y="0"/>
          <a:chExt cx="0" cy="0"/>
        </a:xfrm>
      </p:grpSpPr>
      <p:cxnSp>
        <p:nvCxnSpPr>
          <p:cNvPr id="22" name="Connecteur droit 21">
            <a:extLst>
              <a:ext uri="{FF2B5EF4-FFF2-40B4-BE49-F238E27FC236}">
                <a16:creationId xmlns:a16="http://schemas.microsoft.com/office/drawing/2014/main"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e 22">
            <a:extLst>
              <a:ext uri="{FF2B5EF4-FFF2-40B4-BE49-F238E27FC236}">
                <a16:creationId xmlns:a16="http://schemas.microsoft.com/office/drawing/2014/main" id="{AB0E1BA4-80FE-4826-BA2F-083C3A5BB7FA}"/>
              </a:ext>
            </a:extLst>
          </p:cNvPr>
          <p:cNvGrpSpPr/>
          <p:nvPr userDrawn="1"/>
        </p:nvGrpSpPr>
        <p:grpSpPr>
          <a:xfrm flipH="1">
            <a:off x="7561328" y="0"/>
            <a:ext cx="4831840" cy="3541007"/>
            <a:chOff x="-192127" y="-2"/>
            <a:chExt cx="4831840" cy="3367272"/>
          </a:xfrm>
        </p:grpSpPr>
        <p:sp>
          <p:nvSpPr>
            <p:cNvPr id="26" name="Bande diagonal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solidFill>
                  <a:schemeClr val="tx1"/>
                </a:solidFill>
              </a:endParaRPr>
            </a:p>
          </p:txBody>
        </p:sp>
        <p:cxnSp>
          <p:nvCxnSpPr>
            <p:cNvPr id="28" name="Connecteur droit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élogramme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grpSp>
      <p:sp>
        <p:nvSpPr>
          <p:cNvPr id="17" name="Espace réservé du texte 2">
            <a:extLst>
              <a:ext uri="{FF2B5EF4-FFF2-40B4-BE49-F238E27FC236}">
                <a16:creationId xmlns:a16="http://schemas.microsoft.com/office/drawing/2014/main" id="{B2E19FBD-2379-4B3B-910D-F51E007CB63F}"/>
              </a:ext>
            </a:extLst>
          </p:cNvPr>
          <p:cNvSpPr>
            <a:spLocks noGrp="1"/>
          </p:cNvSpPr>
          <p:nvPr userDrawn="1">
            <p:ph type="body" idx="1"/>
          </p:nvPr>
        </p:nvSpPr>
        <p:spPr>
          <a:xfrm>
            <a:off x="520698" y="2104887"/>
            <a:ext cx="5475290" cy="4013337"/>
          </a:xfrm>
          <a:prstGeom prst="rect">
            <a:avLst/>
          </a:prstGeom>
        </p:spPr>
        <p:txBody>
          <a:bodyPr rtlCol="0" anchor="b">
            <a:normAutofit/>
          </a:bodyPr>
          <a:lstStyle>
            <a:lvl1pPr marL="0" indent="0">
              <a:lnSpc>
                <a:spcPct val="100000"/>
              </a:lnSpc>
              <a:spcBef>
                <a:spcPts val="0"/>
              </a:spcBef>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dirty="0" smtClean="0"/>
              <a:t>Modifier les styles du texte du masque</a:t>
            </a:r>
          </a:p>
        </p:txBody>
      </p:sp>
      <p:sp>
        <p:nvSpPr>
          <p:cNvPr id="19" name="Espace réservé du texte 4">
            <a:extLst>
              <a:ext uri="{FF2B5EF4-FFF2-40B4-BE49-F238E27FC236}">
                <a16:creationId xmlns:a16="http://schemas.microsoft.com/office/drawing/2014/main" id="{47CDC5A2-8836-4ED3-8E78-18C24853D882}"/>
              </a:ext>
            </a:extLst>
          </p:cNvPr>
          <p:cNvSpPr>
            <a:spLocks noGrp="1"/>
          </p:cNvSpPr>
          <p:nvPr userDrawn="1">
            <p:ph type="body" sz="quarter" idx="14"/>
          </p:nvPr>
        </p:nvSpPr>
        <p:spPr>
          <a:xfrm>
            <a:off x="6186713" y="2104888"/>
            <a:ext cx="5475600" cy="4013336"/>
          </a:xfrm>
          <a:prstGeom prst="rect">
            <a:avLst/>
          </a:prstGeom>
        </p:spPr>
        <p:txBody>
          <a:bodyPr rtlCol="0" anchor="b">
            <a:normAutofit/>
          </a:bodyPr>
          <a:lstStyle>
            <a:lvl1pPr marL="0" indent="0">
              <a:lnSpc>
                <a:spcPct val="100000"/>
              </a:lnSpc>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dirty="0" smtClean="0"/>
              <a:t>Modifier les styles du texte du masque</a:t>
            </a:r>
          </a:p>
        </p:txBody>
      </p:sp>
      <p:sp>
        <p:nvSpPr>
          <p:cNvPr id="24" name="Espace réservé du texte 4" title="Sous-titre">
            <a:extLst>
              <a:ext uri="{FF2B5EF4-FFF2-40B4-BE49-F238E27FC236}">
                <a16:creationId xmlns:a16="http://schemas.microsoft.com/office/drawing/2014/main" id="{77DB65FF-A89E-4562-8251-2BB63EFDD28E}"/>
              </a:ext>
            </a:extLst>
          </p:cNvPr>
          <p:cNvSpPr>
            <a:spLocks noGrp="1"/>
          </p:cNvSpPr>
          <p:nvPr userDrawn="1">
            <p:ph type="body" sz="quarter" idx="16" hasCustomPrompt="1"/>
          </p:nvPr>
        </p:nvSpPr>
        <p:spPr>
          <a:xfrm>
            <a:off x="520493" y="1376932"/>
            <a:ext cx="7368596" cy="608895"/>
          </a:xfrm>
          <a:prstGeom prst="rect">
            <a:avLst/>
          </a:prstGeom>
        </p:spPr>
        <p:txBody>
          <a:bodyPr rtlCol="0"/>
          <a:lstStyle>
            <a:lvl1pPr marL="0" indent="0">
              <a:buNone/>
              <a:defRPr sz="2000" spc="300">
                <a:solidFill>
                  <a:schemeClr val="accent6"/>
                </a:solidFill>
              </a:defRPr>
            </a:lvl1pPr>
            <a:lvl2pPr marL="457200" indent="0">
              <a:buNone/>
              <a:defRPr/>
            </a:lvl2pPr>
          </a:lstStyle>
          <a:p>
            <a:pPr lvl="0" rtl="0"/>
            <a:r>
              <a:rPr lang="fr-FR" noProof="0" dirty="0"/>
              <a:t>CLIQUEZ POUR LE STYLE DE SOUS-TITRE</a:t>
            </a:r>
          </a:p>
        </p:txBody>
      </p:sp>
      <p:sp>
        <p:nvSpPr>
          <p:cNvPr id="36" name="Parallélogramme 35">
            <a:extLst>
              <a:ext uri="{FF2B5EF4-FFF2-40B4-BE49-F238E27FC236}">
                <a16:creationId xmlns:a16="http://schemas.microsoft.com/office/drawing/2014/main"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rtl="0"/>
            <a:endParaRPr lang="fr-FR" noProof="0" dirty="0"/>
          </a:p>
        </p:txBody>
      </p:sp>
      <p:sp>
        <p:nvSpPr>
          <p:cNvPr id="2" name="Espace réservé du pied de page 1">
            <a:extLst>
              <a:ext uri="{FF2B5EF4-FFF2-40B4-BE49-F238E27FC236}">
                <a16:creationId xmlns:a16="http://schemas.microsoft.com/office/drawing/2014/main" id="{03E79E9C-D961-6E47-A5C6-57689BAFF243}"/>
              </a:ext>
            </a:extLst>
          </p:cNvPr>
          <p:cNvSpPr>
            <a:spLocks noGrp="1"/>
          </p:cNvSpPr>
          <p:nvPr>
            <p:ph type="ftr" sz="quarter" idx="17"/>
          </p:nvPr>
        </p:nvSpPr>
        <p:spPr/>
        <p:txBody>
          <a:bodyPr rtlCol="0"/>
          <a:lstStyle>
            <a:lvl1pPr algn="l">
              <a:defRPr/>
            </a:lvl1pPr>
          </a:lstStyle>
          <a:p>
            <a:pPr rtl="0"/>
            <a:r>
              <a:rPr lang="fr-FR" noProof="0" smtClean="0"/>
              <a:t>ANPSP Actualités sociales 2025</a:t>
            </a:r>
            <a:endParaRPr lang="fr-FR" noProof="0" dirty="0"/>
          </a:p>
        </p:txBody>
      </p:sp>
      <p:sp>
        <p:nvSpPr>
          <p:cNvPr id="3" name="Espace réservé du numéro de diapositive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rtlCol="0"/>
          <a:lstStyle/>
          <a:p>
            <a:pPr rtl="0"/>
            <a:fld id="{8699F50C-BE38-4BD0-BA84-9B090E1F2B9B}" type="slidenum">
              <a:rPr lang="fr-FR" noProof="0" smtClean="0"/>
              <a:t>‹N°›</a:t>
            </a:fld>
            <a:endParaRPr lang="fr-FR" noProof="0" dirty="0"/>
          </a:p>
        </p:txBody>
      </p:sp>
      <p:sp>
        <p:nvSpPr>
          <p:cNvPr id="27" name="Titre 1" title="Titre ">
            <a:extLst>
              <a:ext uri="{FF2B5EF4-FFF2-40B4-BE49-F238E27FC236}">
                <a16:creationId xmlns:a16="http://schemas.microsoft.com/office/drawing/2014/main" id="{C3CC34F4-862A-42E7-B2FA-7B511CC2E879}"/>
              </a:ext>
            </a:extLst>
          </p:cNvPr>
          <p:cNvSpPr>
            <a:spLocks noGrp="1"/>
          </p:cNvSpPr>
          <p:nvPr userDrawn="1">
            <p:ph type="title" hasCustomPrompt="1"/>
          </p:nvPr>
        </p:nvSpPr>
        <p:spPr>
          <a:xfrm>
            <a:off x="518678" y="209028"/>
            <a:ext cx="8333222" cy="1147969"/>
          </a:xfrm>
          <a:prstGeom prst="rect">
            <a:avLst/>
          </a:prstGeom>
        </p:spPr>
        <p:txBody>
          <a:bodyPr bIns="0" rtlCol="0" anchor="b">
            <a:normAutofit/>
          </a:bodyPr>
          <a:lstStyle>
            <a:lvl1pPr>
              <a:defRPr sz="4400" b="1">
                <a:solidFill>
                  <a:schemeClr val="accent1"/>
                </a:solidFill>
              </a:defRPr>
            </a:lvl1pPr>
          </a:lstStyle>
          <a:p>
            <a:pPr rtl="0"/>
            <a:r>
              <a:rPr lang="fr-FR" noProof="0" dirty="0"/>
              <a:t>Cliquez pour modifier le style du titre du masque </a:t>
            </a:r>
          </a:p>
        </p:txBody>
      </p:sp>
      <p:sp>
        <p:nvSpPr>
          <p:cNvPr id="16" name="Espace réservé du contenu 2">
            <a:extLst>
              <a:ext uri="{FF2B5EF4-FFF2-40B4-BE49-F238E27FC236}">
                <a16:creationId xmlns:a16="http://schemas.microsoft.com/office/drawing/2014/main" id="{1FAE0C34-9220-45F0-9FC2-9FE7C994E7BD}"/>
              </a:ext>
            </a:extLst>
          </p:cNvPr>
          <p:cNvSpPr>
            <a:spLocks noGrp="1"/>
          </p:cNvSpPr>
          <p:nvPr>
            <p:ph idx="19"/>
          </p:nvPr>
        </p:nvSpPr>
        <p:spPr>
          <a:xfrm>
            <a:off x="1094777" y="3949788"/>
            <a:ext cx="4476391" cy="3050135"/>
          </a:xfrm>
          <a:prstGeom prst="rect">
            <a:avLst/>
          </a:prstGeom>
        </p:spPr>
        <p:txBody>
          <a:bodyPr rtlCol="0"/>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rtl="0"/>
            <a:r>
              <a:rPr lang="fr-FR" noProof="0" dirty="0" smtClean="0"/>
              <a:t>Modifier les styles du texte du masque</a:t>
            </a:r>
          </a:p>
          <a:p>
            <a:pPr lvl="1" rtl="0"/>
            <a:r>
              <a:rPr lang="fr-FR" noProof="0" dirty="0" smtClean="0"/>
              <a:t>Deuxième niveau</a:t>
            </a:r>
          </a:p>
          <a:p>
            <a:pPr lvl="2" rtl="0"/>
            <a:r>
              <a:rPr lang="fr-FR" noProof="0" dirty="0" smtClean="0"/>
              <a:t>Troisième niveau</a:t>
            </a:r>
          </a:p>
          <a:p>
            <a:pPr lvl="3" rtl="0"/>
            <a:r>
              <a:rPr lang="fr-FR" noProof="0" dirty="0" smtClean="0"/>
              <a:t>Quatrième niveau</a:t>
            </a:r>
          </a:p>
          <a:p>
            <a:pPr lvl="4" rtl="0"/>
            <a:r>
              <a:rPr lang="fr-FR" noProof="0" dirty="0" smtClean="0"/>
              <a:t>Cinquième niveau</a:t>
            </a:r>
            <a:endParaRPr lang="fr-FR" noProof="0" dirty="0"/>
          </a:p>
        </p:txBody>
      </p:sp>
    </p:spTree>
    <p:extLst>
      <p:ext uri="{BB962C8B-B14F-4D97-AF65-F5344CB8AC3E}">
        <p14:creationId xmlns:p14="http://schemas.microsoft.com/office/powerpoint/2010/main" val="325654026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ique">
    <p:spTree>
      <p:nvGrpSpPr>
        <p:cNvPr id="1" name=""/>
        <p:cNvGrpSpPr/>
        <p:nvPr/>
      </p:nvGrpSpPr>
      <p:grpSpPr>
        <a:xfrm>
          <a:off x="0" y="0"/>
          <a:ext cx="0" cy="0"/>
          <a:chOff x="0" y="0"/>
          <a:chExt cx="0" cy="0"/>
        </a:xfrm>
      </p:grpSpPr>
      <p:grpSp>
        <p:nvGrpSpPr>
          <p:cNvPr id="28" name="Groupe 27">
            <a:extLst>
              <a:ext uri="{FF2B5EF4-FFF2-40B4-BE49-F238E27FC236}">
                <a16:creationId xmlns:a16="http://schemas.microsoft.com/office/drawing/2014/main" id="{5806E656-313A-47B1-B381-D004200F7A01}"/>
              </a:ext>
            </a:extLst>
          </p:cNvPr>
          <p:cNvGrpSpPr/>
          <p:nvPr userDrawn="1"/>
        </p:nvGrpSpPr>
        <p:grpSpPr>
          <a:xfrm flipH="1">
            <a:off x="7561328" y="0"/>
            <a:ext cx="4831840" cy="3541007"/>
            <a:chOff x="-192127" y="-2"/>
            <a:chExt cx="4831840" cy="3367272"/>
          </a:xfrm>
        </p:grpSpPr>
        <p:sp>
          <p:nvSpPr>
            <p:cNvPr id="29" name="Bande diagonale 28">
              <a:extLst>
                <a:ext uri="{FF2B5EF4-FFF2-40B4-BE49-F238E27FC236}">
                  <a16:creationId xmlns:a16="http://schemas.microsoft.com/office/drawing/2014/main" id="{65F8E2DA-4BB4-4421-9172-A11AF38DFEF4}"/>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solidFill>
                  <a:schemeClr val="tx1"/>
                </a:solidFill>
              </a:endParaRPr>
            </a:p>
          </p:txBody>
        </p:sp>
        <p:cxnSp>
          <p:nvCxnSpPr>
            <p:cNvPr id="30" name="Connecteur droit 29">
              <a:extLst>
                <a:ext uri="{FF2B5EF4-FFF2-40B4-BE49-F238E27FC236}">
                  <a16:creationId xmlns:a16="http://schemas.microsoft.com/office/drawing/2014/main" id="{6EDB47F2-B6A7-40B4-8A2C-06719F75C085}"/>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1" name="Parallélogramme 30">
              <a:extLst>
                <a:ext uri="{FF2B5EF4-FFF2-40B4-BE49-F238E27FC236}">
                  <a16:creationId xmlns:a16="http://schemas.microsoft.com/office/drawing/2014/main" id="{B188E7A9-2351-4B68-98B8-10099CB39CD2}"/>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grpSp>
      <p:sp>
        <p:nvSpPr>
          <p:cNvPr id="33" name="Parallélogramme 32">
            <a:extLst>
              <a:ext uri="{FF2B5EF4-FFF2-40B4-BE49-F238E27FC236}">
                <a16:creationId xmlns:a16="http://schemas.microsoft.com/office/drawing/2014/main" id="{F088C182-BF10-45B2-B159-7702E00D31D4}"/>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rtl="0"/>
            <a:endParaRPr lang="fr-FR" noProof="0" dirty="0"/>
          </a:p>
        </p:txBody>
      </p:sp>
      <p:sp>
        <p:nvSpPr>
          <p:cNvPr id="2" name="Espace réservé du pied de page 1">
            <a:extLst>
              <a:ext uri="{FF2B5EF4-FFF2-40B4-BE49-F238E27FC236}">
                <a16:creationId xmlns:a16="http://schemas.microsoft.com/office/drawing/2014/main" id="{D6990C03-1647-2044-B335-6F5F19E4E5FC}"/>
              </a:ext>
            </a:extLst>
          </p:cNvPr>
          <p:cNvSpPr>
            <a:spLocks noGrp="1"/>
          </p:cNvSpPr>
          <p:nvPr>
            <p:ph type="ftr" sz="quarter" idx="17"/>
          </p:nvPr>
        </p:nvSpPr>
        <p:spPr/>
        <p:txBody>
          <a:bodyPr rtlCol="0"/>
          <a:lstStyle/>
          <a:p>
            <a:pPr rtl="0"/>
            <a:r>
              <a:rPr lang="fr-FR" noProof="0" smtClean="0"/>
              <a:t>ANPSP Actualités sociales 2025</a:t>
            </a:r>
            <a:endParaRPr lang="fr-FR" noProof="0" dirty="0"/>
          </a:p>
        </p:txBody>
      </p:sp>
      <p:sp>
        <p:nvSpPr>
          <p:cNvPr id="3" name="Espace réservé du numéro de diapositive 2">
            <a:extLst>
              <a:ext uri="{FF2B5EF4-FFF2-40B4-BE49-F238E27FC236}">
                <a16:creationId xmlns:a16="http://schemas.microsoft.com/office/drawing/2014/main" id="{4F03A7CC-E6DC-1544-BE55-15EC1718B77C}"/>
              </a:ext>
            </a:extLst>
          </p:cNvPr>
          <p:cNvSpPr>
            <a:spLocks noGrp="1"/>
          </p:cNvSpPr>
          <p:nvPr>
            <p:ph type="sldNum" sz="quarter" idx="18"/>
          </p:nvPr>
        </p:nvSpPr>
        <p:spPr/>
        <p:txBody>
          <a:bodyPr rtlCol="0"/>
          <a:lstStyle/>
          <a:p>
            <a:pPr rtl="0"/>
            <a:fld id="{8699F50C-BE38-4BD0-BA84-9B090E1F2B9B}" type="slidenum">
              <a:rPr lang="fr-FR" noProof="0" smtClean="0"/>
              <a:t>‹N°›</a:t>
            </a:fld>
            <a:endParaRPr lang="fr-FR" noProof="0" dirty="0"/>
          </a:p>
        </p:txBody>
      </p:sp>
      <p:sp>
        <p:nvSpPr>
          <p:cNvPr id="5" name="Espace réservé du texte 4">
            <a:extLst>
              <a:ext uri="{FF2B5EF4-FFF2-40B4-BE49-F238E27FC236}">
                <a16:creationId xmlns:a16="http://schemas.microsoft.com/office/drawing/2014/main" id="{2C82AC85-33B6-2B49-8BF4-08414444375C}"/>
              </a:ext>
            </a:extLst>
          </p:cNvPr>
          <p:cNvSpPr>
            <a:spLocks noGrp="1"/>
          </p:cNvSpPr>
          <p:nvPr>
            <p:ph type="body" sz="quarter" idx="19" hasCustomPrompt="1"/>
          </p:nvPr>
        </p:nvSpPr>
        <p:spPr>
          <a:xfrm>
            <a:off x="531814" y="2005762"/>
            <a:ext cx="5225764" cy="4083888"/>
          </a:xfrm>
          <a:prstGeom prst="rect">
            <a:avLst/>
          </a:prstGeom>
        </p:spPr>
        <p:txBody>
          <a:bodyPr rtlCol="0"/>
          <a:lstStyle>
            <a:lvl1pPr marL="0" indent="0">
              <a:buNone/>
              <a:defRPr sz="2400">
                <a:solidFill>
                  <a:schemeClr val="tx1"/>
                </a:solidFill>
              </a:defRPr>
            </a:lvl1pPr>
            <a:lvl2pPr marL="457200" indent="0">
              <a:buNone/>
              <a:defRPr sz="2400">
                <a:solidFill>
                  <a:schemeClr val="bg1"/>
                </a:solidFill>
              </a:defRPr>
            </a:lvl2pPr>
            <a:lvl3pPr marL="914400" indent="0">
              <a:buNone/>
              <a:defRPr sz="2400">
                <a:solidFill>
                  <a:schemeClr val="bg1"/>
                </a:solidFill>
              </a:defRPr>
            </a:lvl3pPr>
            <a:lvl4pPr marL="1371600" indent="0">
              <a:buNone/>
              <a:defRPr sz="2400">
                <a:solidFill>
                  <a:schemeClr val="bg1"/>
                </a:solidFill>
              </a:defRPr>
            </a:lvl4pPr>
            <a:lvl5pPr marL="1828800" indent="0">
              <a:buNone/>
              <a:defRPr sz="2400">
                <a:solidFill>
                  <a:schemeClr val="bg1"/>
                </a:solidFill>
              </a:defRPr>
            </a:lvl5pPr>
          </a:lstStyle>
          <a:p>
            <a:pPr lvl="0" rtl="0"/>
            <a:r>
              <a:rPr lang="fr-FR" noProof="0" dirty="0"/>
              <a:t>Ajoutez votre texte ici.</a:t>
            </a:r>
          </a:p>
        </p:txBody>
      </p:sp>
      <p:sp>
        <p:nvSpPr>
          <p:cNvPr id="20" name="Espace réservé au graphique 2" title="Graphique">
            <a:extLst>
              <a:ext uri="{FF2B5EF4-FFF2-40B4-BE49-F238E27FC236}">
                <a16:creationId xmlns:a16="http://schemas.microsoft.com/office/drawing/2014/main" id="{0EF0FD2A-B62A-4931-846D-2602DED26606}"/>
              </a:ext>
            </a:extLst>
          </p:cNvPr>
          <p:cNvSpPr>
            <a:spLocks noGrp="1"/>
          </p:cNvSpPr>
          <p:nvPr>
            <p:ph type="chart" sz="quarter" idx="10"/>
          </p:nvPr>
        </p:nvSpPr>
        <p:spPr>
          <a:xfrm>
            <a:off x="5796114" y="2005762"/>
            <a:ext cx="5719397" cy="4084470"/>
          </a:xfrm>
          <a:prstGeom prst="rect">
            <a:avLst/>
          </a:prstGeom>
        </p:spPr>
        <p:txBody>
          <a:bodyPr vert="horz" lIns="91420" tIns="45710" rIns="91420" bIns="45710" rtlCol="0">
            <a:noAutofit/>
          </a:bodyPr>
          <a:lstStyle>
            <a:lvl1pPr marL="0" indent="0" algn="ctr">
              <a:buNone/>
              <a:defRPr sz="2000" b="0" i="0">
                <a:solidFill>
                  <a:schemeClr val="tx1"/>
                </a:solidFill>
                <a:latin typeface="+mn-lt"/>
                <a:cs typeface="CiscoSans ExtraLight"/>
              </a:defRPr>
            </a:lvl1pPr>
          </a:lstStyle>
          <a:p>
            <a:pPr lvl="0" rtl="0"/>
            <a:r>
              <a:rPr lang="fr-FR" noProof="0" smtClean="0"/>
              <a:t>Cliquez sur l'icône pour ajouter un graphique</a:t>
            </a:r>
            <a:endParaRPr lang="fr-FR" noProof="0" dirty="0"/>
          </a:p>
        </p:txBody>
      </p:sp>
    </p:spTree>
    <p:extLst>
      <p:ext uri="{BB962C8B-B14F-4D97-AF65-F5344CB8AC3E}">
        <p14:creationId xmlns:p14="http://schemas.microsoft.com/office/powerpoint/2010/main" val="220047707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15" name="Espace réservé au tableau 11" title="Tableau">
            <a:extLst>
              <a:ext uri="{FF2B5EF4-FFF2-40B4-BE49-F238E27FC236}">
                <a16:creationId xmlns:a16="http://schemas.microsoft.com/office/drawing/2014/main" id="{7CD3E31F-0AF8-4EB8-B6FA-BD95A2EDA63B}"/>
              </a:ext>
            </a:extLst>
          </p:cNvPr>
          <p:cNvSpPr>
            <a:spLocks noGrp="1"/>
          </p:cNvSpPr>
          <p:nvPr>
            <p:ph type="tbl" sz="quarter" idx="12"/>
          </p:nvPr>
        </p:nvSpPr>
        <p:spPr>
          <a:xfrm>
            <a:off x="531378" y="2664803"/>
            <a:ext cx="10993375" cy="3433180"/>
          </a:xfrm>
          <a:prstGeom prst="rect">
            <a:avLst/>
          </a:prstGeom>
        </p:spPr>
        <p:txBody>
          <a:bodyPr lIns="91420" tIns="45710" rIns="91420" bIns="45710" rtlCol="0">
            <a:noAutofit/>
          </a:bodyPr>
          <a:lstStyle>
            <a:lvl1pPr marL="0" indent="0" algn="ctr">
              <a:buNone/>
              <a:defRPr sz="2000" baseline="0">
                <a:solidFill>
                  <a:schemeClr val="tx1"/>
                </a:solidFill>
                <a:latin typeface="+mn-lt"/>
              </a:defRPr>
            </a:lvl1pPr>
          </a:lstStyle>
          <a:p>
            <a:pPr lvl="0" rtl="0"/>
            <a:r>
              <a:rPr lang="fr-FR" noProof="0" smtClean="0"/>
              <a:t>Cliquez sur l'icône pour ajouter un tableau</a:t>
            </a:r>
            <a:endParaRPr lang="fr-FR" noProof="0" dirty="0"/>
          </a:p>
        </p:txBody>
      </p:sp>
      <p:grpSp>
        <p:nvGrpSpPr>
          <p:cNvPr id="26" name="Groupe 25">
            <a:extLst>
              <a:ext uri="{FF2B5EF4-FFF2-40B4-BE49-F238E27FC236}">
                <a16:creationId xmlns:a16="http://schemas.microsoft.com/office/drawing/2014/main" id="{36C8A74F-FDDF-48E8-AC2B-A5BD59D7D6A3}"/>
              </a:ext>
            </a:extLst>
          </p:cNvPr>
          <p:cNvGrpSpPr/>
          <p:nvPr userDrawn="1"/>
        </p:nvGrpSpPr>
        <p:grpSpPr>
          <a:xfrm flipH="1">
            <a:off x="7561328" y="0"/>
            <a:ext cx="4831840" cy="3541007"/>
            <a:chOff x="-192127" y="-2"/>
            <a:chExt cx="4831840" cy="3367272"/>
          </a:xfrm>
        </p:grpSpPr>
        <p:sp>
          <p:nvSpPr>
            <p:cNvPr id="27" name="Bande diagonale 26">
              <a:extLst>
                <a:ext uri="{FF2B5EF4-FFF2-40B4-BE49-F238E27FC236}">
                  <a16:creationId xmlns:a16="http://schemas.microsoft.com/office/drawing/2014/main" id="{2D5247F3-E6EB-4003-B1FD-F6200F0738E5}"/>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solidFill>
                  <a:schemeClr val="tx1"/>
                </a:solidFill>
              </a:endParaRPr>
            </a:p>
          </p:txBody>
        </p:sp>
        <p:cxnSp>
          <p:nvCxnSpPr>
            <p:cNvPr id="28" name="Connecteur droit 27">
              <a:extLst>
                <a:ext uri="{FF2B5EF4-FFF2-40B4-BE49-F238E27FC236}">
                  <a16:creationId xmlns:a16="http://schemas.microsoft.com/office/drawing/2014/main" id="{E9B7D995-9FB8-4461-8AAA-FA8B9A145B6B}"/>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3" name="Parallélogramme 32">
              <a:extLst>
                <a:ext uri="{FF2B5EF4-FFF2-40B4-BE49-F238E27FC236}">
                  <a16:creationId xmlns:a16="http://schemas.microsoft.com/office/drawing/2014/main" id="{849B962F-68BC-4B89-B4D8-D862517534DF}"/>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grpSp>
      <p:sp>
        <p:nvSpPr>
          <p:cNvPr id="36" name="Parallélogramme 35">
            <a:extLst>
              <a:ext uri="{FF2B5EF4-FFF2-40B4-BE49-F238E27FC236}">
                <a16:creationId xmlns:a16="http://schemas.microsoft.com/office/drawing/2014/main" id="{8006416B-866C-47E5-8480-109B40F9EAA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noProof="0" dirty="0"/>
          </a:p>
        </p:txBody>
      </p:sp>
      <p:sp>
        <p:nvSpPr>
          <p:cNvPr id="37" name="Espace réservé du texte 4" title="Sous-titre">
            <a:extLst>
              <a:ext uri="{FF2B5EF4-FFF2-40B4-BE49-F238E27FC236}">
                <a16:creationId xmlns:a16="http://schemas.microsoft.com/office/drawing/2014/main" id="{FE79FAE9-2A8C-46BA-8738-44CBCF7294A9}"/>
              </a:ext>
            </a:extLst>
          </p:cNvPr>
          <p:cNvSpPr>
            <a:spLocks noGrp="1"/>
          </p:cNvSpPr>
          <p:nvPr>
            <p:ph type="body" sz="quarter" idx="16" hasCustomPrompt="1"/>
          </p:nvPr>
        </p:nvSpPr>
        <p:spPr>
          <a:xfrm>
            <a:off x="520493" y="1376932"/>
            <a:ext cx="7368596" cy="608895"/>
          </a:xfrm>
          <a:prstGeom prst="rect">
            <a:avLst/>
          </a:prstGeom>
        </p:spPr>
        <p:txBody>
          <a:bodyPr rtlCol="0"/>
          <a:lstStyle>
            <a:lvl1pPr marL="0" indent="0">
              <a:buNone/>
              <a:defRPr sz="2000" spc="300">
                <a:solidFill>
                  <a:schemeClr val="accent6"/>
                </a:solidFill>
              </a:defRPr>
            </a:lvl1pPr>
            <a:lvl2pPr marL="457200" indent="0">
              <a:buNone/>
              <a:defRPr/>
            </a:lvl2pPr>
          </a:lstStyle>
          <a:p>
            <a:pPr lvl="0" rtl="0"/>
            <a:r>
              <a:rPr lang="fr-FR" noProof="0" dirty="0"/>
              <a:t>CLIQUEZ POUR LE STYLE DE SOUS-TITRE</a:t>
            </a:r>
          </a:p>
        </p:txBody>
      </p:sp>
      <p:sp>
        <p:nvSpPr>
          <p:cNvPr id="2" name="Espace réservé du pied de page 1">
            <a:extLst>
              <a:ext uri="{FF2B5EF4-FFF2-40B4-BE49-F238E27FC236}">
                <a16:creationId xmlns:a16="http://schemas.microsoft.com/office/drawing/2014/main" id="{5750A33E-CEFE-4D43-9554-513B01B1D3D9}"/>
              </a:ext>
            </a:extLst>
          </p:cNvPr>
          <p:cNvSpPr>
            <a:spLocks noGrp="1"/>
          </p:cNvSpPr>
          <p:nvPr>
            <p:ph type="ftr" sz="quarter" idx="17"/>
          </p:nvPr>
        </p:nvSpPr>
        <p:spPr/>
        <p:txBody>
          <a:bodyPr rtlCol="0"/>
          <a:lstStyle/>
          <a:p>
            <a:pPr rtl="0"/>
            <a:r>
              <a:rPr lang="fr-FR" noProof="0" smtClean="0"/>
              <a:t>ANPSP Actualités sociales 2025</a:t>
            </a:r>
            <a:endParaRPr lang="fr-FR" noProof="0" dirty="0"/>
          </a:p>
        </p:txBody>
      </p:sp>
      <p:sp>
        <p:nvSpPr>
          <p:cNvPr id="3" name="Espace réservé du numéro de diapositive 2">
            <a:extLst>
              <a:ext uri="{FF2B5EF4-FFF2-40B4-BE49-F238E27FC236}">
                <a16:creationId xmlns:a16="http://schemas.microsoft.com/office/drawing/2014/main" id="{4A960C75-8FA7-5740-9388-2B5112B2C5B9}"/>
              </a:ext>
            </a:extLst>
          </p:cNvPr>
          <p:cNvSpPr>
            <a:spLocks noGrp="1"/>
          </p:cNvSpPr>
          <p:nvPr>
            <p:ph type="sldNum" sz="quarter" idx="18"/>
          </p:nvPr>
        </p:nvSpPr>
        <p:spPr/>
        <p:txBody>
          <a:bodyPr rtlCol="0"/>
          <a:lstStyle/>
          <a:p>
            <a:pPr rtl="0"/>
            <a:fld id="{8699F50C-BE38-4BD0-BA84-9B090E1F2B9B}" type="slidenum">
              <a:rPr lang="fr-FR" noProof="0" smtClean="0"/>
              <a:t>‹N°›</a:t>
            </a:fld>
            <a:endParaRPr lang="fr-FR" noProof="0" dirty="0"/>
          </a:p>
        </p:txBody>
      </p:sp>
      <p:sp>
        <p:nvSpPr>
          <p:cNvPr id="17" name="Titre 1" title="Titre ">
            <a:extLst>
              <a:ext uri="{FF2B5EF4-FFF2-40B4-BE49-F238E27FC236}">
                <a16:creationId xmlns:a16="http://schemas.microsoft.com/office/drawing/2014/main" id="{0F525D04-A814-7A4D-9732-11097EA76257}"/>
              </a:ext>
            </a:extLst>
          </p:cNvPr>
          <p:cNvSpPr>
            <a:spLocks noGrp="1"/>
          </p:cNvSpPr>
          <p:nvPr>
            <p:ph type="title" hasCustomPrompt="1"/>
          </p:nvPr>
        </p:nvSpPr>
        <p:spPr>
          <a:xfrm>
            <a:off x="518678" y="209028"/>
            <a:ext cx="8333222" cy="1147969"/>
          </a:xfrm>
          <a:prstGeom prst="rect">
            <a:avLst/>
          </a:prstGeom>
        </p:spPr>
        <p:txBody>
          <a:bodyPr bIns="0" rtlCol="0" anchor="b">
            <a:normAutofit/>
          </a:bodyPr>
          <a:lstStyle>
            <a:lvl1pPr>
              <a:defRPr sz="4400" b="1">
                <a:solidFill>
                  <a:schemeClr val="accent1"/>
                </a:solidFill>
              </a:defRPr>
            </a:lvl1pPr>
          </a:lstStyle>
          <a:p>
            <a:pPr rtl="0"/>
            <a:r>
              <a:rPr lang="fr-FR" noProof="0" dirty="0"/>
              <a:t>Cliquez pour modifier le style du titre du masque </a:t>
            </a:r>
          </a:p>
        </p:txBody>
      </p:sp>
    </p:spTree>
    <p:extLst>
      <p:ext uri="{BB962C8B-B14F-4D97-AF65-F5344CB8AC3E}">
        <p14:creationId xmlns:p14="http://schemas.microsoft.com/office/powerpoint/2010/main" val="341506091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nde photo">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79ED029D-F488-47E5-B064-0E35B31D23A5}"/>
              </a:ext>
            </a:extLst>
          </p:cNvPr>
          <p:cNvSpPr/>
          <p:nvPr userDrawn="1"/>
        </p:nvSpPr>
        <p:spPr>
          <a:xfrm flipV="1">
            <a:off x="0" y="-5"/>
            <a:ext cx="11747500" cy="6299203"/>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5" name="Espace réservé d’image 31" title="Image">
            <a:extLst>
              <a:ext uri="{FF2B5EF4-FFF2-40B4-BE49-F238E27FC236}">
                <a16:creationId xmlns:a16="http://schemas.microsoft.com/office/drawing/2014/main" id="{D683190A-95C6-428D-AEE4-FC8350C3246D}"/>
              </a:ext>
            </a:extLst>
          </p:cNvPr>
          <p:cNvSpPr>
            <a:spLocks noGrp="1"/>
          </p:cNvSpPr>
          <p:nvPr>
            <p:ph type="pic" sz="quarter" idx="13" hasCustomPrompt="1"/>
          </p:nvPr>
        </p:nvSpPr>
        <p:spPr>
          <a:xfrm>
            <a:off x="359229" y="326570"/>
            <a:ext cx="11473542" cy="6204859"/>
          </a:xfrm>
          <a:prstGeom prst="rect">
            <a:avLst/>
          </a:prstGeom>
          <a:solidFill>
            <a:schemeClr val="bg1">
              <a:lumMod val="85000"/>
            </a:schemeClr>
          </a:solidFill>
        </p:spPr>
        <p:txBody>
          <a:bodyPr lIns="0" tIns="0" rtlCol="0" anchor="ctr"/>
          <a:lstStyle>
            <a:lvl1pPr marL="0" indent="0" algn="ctr">
              <a:buNone/>
              <a:defRPr sz="1100" i="1">
                <a:latin typeface="Times New Roman" panose="02020603050405020304" pitchFamily="18" charset="0"/>
                <a:cs typeface="Times New Roman" panose="02020603050405020304" pitchFamily="18" charset="0"/>
              </a:defRPr>
            </a:lvl1pPr>
          </a:lstStyle>
          <a:p>
            <a:pPr rtl="0"/>
            <a:r>
              <a:rPr lang="fr-FR" noProof="0" dirty="0"/>
              <a:t>Insérez ou glissez et placez l’image ici</a:t>
            </a:r>
          </a:p>
        </p:txBody>
      </p:sp>
      <p:cxnSp>
        <p:nvCxnSpPr>
          <p:cNvPr id="6" name="Connecteur droit 5">
            <a:extLst>
              <a:ext uri="{FF2B5EF4-FFF2-40B4-BE49-F238E27FC236}">
                <a16:creationId xmlns:a16="http://schemas.microsoft.com/office/drawing/2014/main" id="{F78F4957-6DDE-40CE-9D33-00B1434FA085}"/>
              </a:ext>
            </a:extLst>
          </p:cNvPr>
          <p:cNvCxnSpPr>
            <a:cxnSpLocks/>
          </p:cNvCxnSpPr>
          <p:nvPr userDrawn="1"/>
        </p:nvCxnSpPr>
        <p:spPr>
          <a:xfrm flipV="1">
            <a:off x="0" y="5344886"/>
            <a:ext cx="2362200" cy="124097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itre 1" title="Titre ">
            <a:extLst>
              <a:ext uri="{FF2B5EF4-FFF2-40B4-BE49-F238E27FC236}">
                <a16:creationId xmlns:a16="http://schemas.microsoft.com/office/drawing/2014/main" id="{D9A8085F-72C4-4DFB-813E-C5666B0CCF3A}"/>
              </a:ext>
            </a:extLst>
          </p:cNvPr>
          <p:cNvSpPr>
            <a:spLocks noGrp="1"/>
          </p:cNvSpPr>
          <p:nvPr>
            <p:ph type="title" hasCustomPrompt="1"/>
          </p:nvPr>
        </p:nvSpPr>
        <p:spPr>
          <a:xfrm>
            <a:off x="359229" y="558802"/>
            <a:ext cx="8333222" cy="939798"/>
          </a:xfrm>
          <a:prstGeom prst="rect">
            <a:avLst/>
          </a:prstGeom>
          <a:solidFill>
            <a:schemeClr val="bg1">
              <a:alpha val="90000"/>
            </a:schemeClr>
          </a:solidFill>
        </p:spPr>
        <p:txBody>
          <a:bodyPr lIns="288000" rtlCol="0" anchor="ctr">
            <a:normAutofit/>
          </a:bodyPr>
          <a:lstStyle>
            <a:lvl1pPr>
              <a:defRPr sz="3600" b="1">
                <a:solidFill>
                  <a:schemeClr val="tx1"/>
                </a:solidFill>
              </a:defRPr>
            </a:lvl1pPr>
          </a:lstStyle>
          <a:p>
            <a:pPr rtl="0"/>
            <a:r>
              <a:rPr lang="fr-FR" noProof="0" dirty="0"/>
              <a:t>Ajoutez la légende ici</a:t>
            </a:r>
          </a:p>
        </p:txBody>
      </p:sp>
    </p:spTree>
    <p:extLst>
      <p:ext uri="{BB962C8B-B14F-4D97-AF65-F5344CB8AC3E}">
        <p14:creationId xmlns:p14="http://schemas.microsoft.com/office/powerpoint/2010/main" val="423757677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erci">
    <p:spTree>
      <p:nvGrpSpPr>
        <p:cNvPr id="1" name=""/>
        <p:cNvGrpSpPr/>
        <p:nvPr/>
      </p:nvGrpSpPr>
      <p:grpSpPr>
        <a:xfrm>
          <a:off x="0" y="0"/>
          <a:ext cx="0" cy="0"/>
          <a:chOff x="0" y="0"/>
          <a:chExt cx="0" cy="0"/>
        </a:xfrm>
      </p:grpSpPr>
      <p:sp>
        <p:nvSpPr>
          <p:cNvPr id="10" name="Espace réservé du texte 4">
            <a:extLst>
              <a:ext uri="{FF2B5EF4-FFF2-40B4-BE49-F238E27FC236}">
                <a16:creationId xmlns:a16="http://schemas.microsoft.com/office/drawing/2014/main" id="{359BE165-3EB5-4C11-8B53-6E98C0BC2E65}"/>
              </a:ext>
            </a:extLst>
          </p:cNvPr>
          <p:cNvSpPr>
            <a:spLocks noGrp="1"/>
          </p:cNvSpPr>
          <p:nvPr>
            <p:ph type="body" sz="quarter" idx="16" hasCustomPrompt="1"/>
          </p:nvPr>
        </p:nvSpPr>
        <p:spPr>
          <a:xfrm>
            <a:off x="6902845" y="2286287"/>
            <a:ext cx="3445782" cy="288000"/>
          </a:xfrm>
          <a:prstGeom prst="rect">
            <a:avLst/>
          </a:prstGeom>
        </p:spPr>
        <p:txBody>
          <a:bodyPr rtlCol="0"/>
          <a:lstStyle>
            <a:lvl1pPr marL="0" indent="0">
              <a:buNone/>
              <a:defRPr sz="1800">
                <a:latin typeface="+mn-lt"/>
                <a:cs typeface="Calibri Light" panose="020F0302020204030204" pitchFamily="34" charset="0"/>
              </a:defRPr>
            </a:lvl1pPr>
          </a:lstStyle>
          <a:p>
            <a:pPr rtl="0"/>
            <a:r>
              <a:rPr lang="fr-FR" noProof="0" dirty="0"/>
              <a:t>Numéro de téléphone</a:t>
            </a:r>
          </a:p>
        </p:txBody>
      </p:sp>
      <p:sp>
        <p:nvSpPr>
          <p:cNvPr id="11" name="Espace réservé du texte 5">
            <a:extLst>
              <a:ext uri="{FF2B5EF4-FFF2-40B4-BE49-F238E27FC236}">
                <a16:creationId xmlns:a16="http://schemas.microsoft.com/office/drawing/2014/main" id="{79D05293-35AD-495F-A7AE-942398090B15}"/>
              </a:ext>
            </a:extLst>
          </p:cNvPr>
          <p:cNvSpPr>
            <a:spLocks noGrp="1"/>
          </p:cNvSpPr>
          <p:nvPr>
            <p:ph type="body" sz="quarter" idx="17" hasCustomPrompt="1"/>
          </p:nvPr>
        </p:nvSpPr>
        <p:spPr>
          <a:xfrm>
            <a:off x="6902844" y="2859920"/>
            <a:ext cx="3445783" cy="289070"/>
          </a:xfrm>
          <a:prstGeom prst="rect">
            <a:avLst/>
          </a:prstGeom>
        </p:spPr>
        <p:txBody>
          <a:bodyPr rtlCol="0"/>
          <a:lstStyle>
            <a:lvl1pPr marL="0" indent="0">
              <a:buNone/>
              <a:defRPr sz="1800">
                <a:latin typeface="+mn-lt"/>
                <a:cs typeface="Calibri Light" panose="020F0302020204030204" pitchFamily="34" charset="0"/>
              </a:defRPr>
            </a:lvl1pPr>
          </a:lstStyle>
          <a:p>
            <a:pPr rtl="0"/>
            <a:r>
              <a:rPr lang="fr-FR" noProof="0" dirty="0"/>
              <a:t>E-mail </a:t>
            </a:r>
          </a:p>
        </p:txBody>
      </p:sp>
      <p:sp>
        <p:nvSpPr>
          <p:cNvPr id="13" name="Espace réservé du texte 21">
            <a:extLst>
              <a:ext uri="{FF2B5EF4-FFF2-40B4-BE49-F238E27FC236}">
                <a16:creationId xmlns:a16="http://schemas.microsoft.com/office/drawing/2014/main" id="{997A03F2-8D8A-4425-9F56-66DB33CE11A1}"/>
              </a:ext>
            </a:extLst>
          </p:cNvPr>
          <p:cNvSpPr>
            <a:spLocks noGrp="1"/>
          </p:cNvSpPr>
          <p:nvPr>
            <p:ph type="body" sz="quarter" idx="18"/>
          </p:nvPr>
        </p:nvSpPr>
        <p:spPr>
          <a:xfrm>
            <a:off x="6902845" y="3439043"/>
            <a:ext cx="3445782" cy="288000"/>
          </a:xfrm>
          <a:prstGeom prst="rect">
            <a:avLst/>
          </a:prstGeom>
        </p:spPr>
        <p:txBody>
          <a:bodyPr rtlCol="0"/>
          <a:lstStyle>
            <a:lvl1pPr marL="0" indent="0">
              <a:buNone/>
              <a:defRPr sz="1800">
                <a:latin typeface="+mn-lt"/>
                <a:cs typeface="Calibri Light" panose="020F0302020204030204" pitchFamily="34" charset="0"/>
              </a:defRPr>
            </a:lvl1pPr>
          </a:lstStyle>
          <a:p>
            <a:pPr rtl="0"/>
            <a:endParaRPr lang="fr-FR" noProof="0" dirty="0"/>
          </a:p>
        </p:txBody>
      </p:sp>
      <p:sp>
        <p:nvSpPr>
          <p:cNvPr id="15" name="Forme 4186">
            <a:extLst>
              <a:ext uri="{FF2B5EF4-FFF2-40B4-BE49-F238E27FC236}">
                <a16:creationId xmlns:a16="http://schemas.microsoft.com/office/drawing/2014/main" id="{2F84D399-8148-4E86-A1E4-BE7D1D81383A}"/>
              </a:ext>
            </a:extLst>
          </p:cNvPr>
          <p:cNvSpPr/>
          <p:nvPr userDrawn="1"/>
        </p:nvSpPr>
        <p:spPr>
          <a:xfrm>
            <a:off x="6556306" y="2278192"/>
            <a:ext cx="161507" cy="296095"/>
          </a:xfrm>
          <a:custGeom>
            <a:avLst/>
            <a:gdLst/>
            <a:ahLst/>
            <a:cxnLst>
              <a:cxn ang="0">
                <a:pos x="wd2" y="hd2"/>
              </a:cxn>
              <a:cxn ang="5400000">
                <a:pos x="wd2" y="hd2"/>
              </a:cxn>
              <a:cxn ang="10800000">
                <a:pos x="wd2" y="hd2"/>
              </a:cxn>
              <a:cxn ang="16200000">
                <a:pos x="wd2" y="hd2"/>
              </a:cxn>
            </a:cxnLst>
            <a:rect l="0" t="0" r="r" b="b"/>
            <a:pathLst>
              <a:path w="21600" h="21600" extrusionOk="0">
                <a:moveTo>
                  <a:pt x="11700" y="1473"/>
                </a:moveTo>
                <a:lnTo>
                  <a:pt x="9900" y="1473"/>
                </a:lnTo>
                <a:cubicBezTo>
                  <a:pt x="9403" y="1473"/>
                  <a:pt x="9000" y="1692"/>
                  <a:pt x="9000" y="1964"/>
                </a:cubicBezTo>
                <a:cubicBezTo>
                  <a:pt x="9000" y="2235"/>
                  <a:pt x="9403" y="2455"/>
                  <a:pt x="9900" y="2455"/>
                </a:cubicBezTo>
                <a:lnTo>
                  <a:pt x="11700" y="2455"/>
                </a:lnTo>
                <a:cubicBezTo>
                  <a:pt x="12197" y="2455"/>
                  <a:pt x="12600" y="2235"/>
                  <a:pt x="12600" y="1964"/>
                </a:cubicBezTo>
                <a:cubicBezTo>
                  <a:pt x="12600" y="1692"/>
                  <a:pt x="12197" y="1473"/>
                  <a:pt x="11700" y="1473"/>
                </a:cubicBezTo>
                <a:moveTo>
                  <a:pt x="19800" y="2945"/>
                </a:moveTo>
                <a:lnTo>
                  <a:pt x="1800" y="2945"/>
                </a:lnTo>
                <a:lnTo>
                  <a:pt x="1800" y="1964"/>
                </a:lnTo>
                <a:cubicBezTo>
                  <a:pt x="1800" y="1422"/>
                  <a:pt x="2605" y="982"/>
                  <a:pt x="3600" y="982"/>
                </a:cubicBezTo>
                <a:lnTo>
                  <a:pt x="18000" y="982"/>
                </a:lnTo>
                <a:cubicBezTo>
                  <a:pt x="18993" y="982"/>
                  <a:pt x="19800" y="1422"/>
                  <a:pt x="19800" y="1964"/>
                </a:cubicBezTo>
                <a:cubicBezTo>
                  <a:pt x="19800" y="1964"/>
                  <a:pt x="19800" y="2945"/>
                  <a:pt x="19800" y="2945"/>
                </a:cubicBezTo>
                <a:close/>
                <a:moveTo>
                  <a:pt x="19800" y="17673"/>
                </a:moveTo>
                <a:lnTo>
                  <a:pt x="1800" y="17673"/>
                </a:lnTo>
                <a:lnTo>
                  <a:pt x="1800" y="3927"/>
                </a:lnTo>
                <a:lnTo>
                  <a:pt x="19800" y="3927"/>
                </a:lnTo>
                <a:cubicBezTo>
                  <a:pt x="19800" y="3927"/>
                  <a:pt x="19800" y="17673"/>
                  <a:pt x="19800" y="17673"/>
                </a:cubicBezTo>
                <a:close/>
                <a:moveTo>
                  <a:pt x="19800" y="19636"/>
                </a:moveTo>
                <a:cubicBezTo>
                  <a:pt x="19800" y="20179"/>
                  <a:pt x="18993" y="20618"/>
                  <a:pt x="18000" y="20618"/>
                </a:cubicBezTo>
                <a:lnTo>
                  <a:pt x="3600" y="20618"/>
                </a:lnTo>
                <a:cubicBezTo>
                  <a:pt x="2605" y="20618"/>
                  <a:pt x="1800" y="20179"/>
                  <a:pt x="1800" y="19636"/>
                </a:cubicBezTo>
                <a:lnTo>
                  <a:pt x="1800" y="18655"/>
                </a:lnTo>
                <a:lnTo>
                  <a:pt x="19800" y="18655"/>
                </a:lnTo>
                <a:cubicBezTo>
                  <a:pt x="19800" y="18655"/>
                  <a:pt x="19800" y="19636"/>
                  <a:pt x="19800" y="19636"/>
                </a:cubicBezTo>
                <a:close/>
                <a:moveTo>
                  <a:pt x="18000" y="0"/>
                </a:moveTo>
                <a:lnTo>
                  <a:pt x="3600" y="0"/>
                </a:lnTo>
                <a:cubicBezTo>
                  <a:pt x="1612" y="0"/>
                  <a:pt x="0" y="879"/>
                  <a:pt x="0" y="1964"/>
                </a:cubicBezTo>
                <a:lnTo>
                  <a:pt x="0" y="19636"/>
                </a:lnTo>
                <a:cubicBezTo>
                  <a:pt x="0" y="20721"/>
                  <a:pt x="1612" y="21600"/>
                  <a:pt x="3600" y="21600"/>
                </a:cubicBezTo>
                <a:lnTo>
                  <a:pt x="18000" y="21600"/>
                </a:lnTo>
                <a:cubicBezTo>
                  <a:pt x="19988" y="21600"/>
                  <a:pt x="21600" y="20721"/>
                  <a:pt x="21600" y="19636"/>
                </a:cubicBezTo>
                <a:lnTo>
                  <a:pt x="21600" y="1964"/>
                </a:lnTo>
                <a:cubicBezTo>
                  <a:pt x="21600" y="879"/>
                  <a:pt x="19988" y="0"/>
                  <a:pt x="18000" y="0"/>
                </a:cubicBezTo>
                <a:moveTo>
                  <a:pt x="10800" y="20127"/>
                </a:moveTo>
                <a:cubicBezTo>
                  <a:pt x="11297" y="20127"/>
                  <a:pt x="11700" y="19908"/>
                  <a:pt x="11700" y="19636"/>
                </a:cubicBezTo>
                <a:cubicBezTo>
                  <a:pt x="11700" y="19366"/>
                  <a:pt x="11297" y="19145"/>
                  <a:pt x="10800" y="19145"/>
                </a:cubicBezTo>
                <a:cubicBezTo>
                  <a:pt x="10303" y="19145"/>
                  <a:pt x="9900" y="19366"/>
                  <a:pt x="9900" y="19636"/>
                </a:cubicBezTo>
                <a:cubicBezTo>
                  <a:pt x="9900" y="19908"/>
                  <a:pt x="10303" y="20127"/>
                  <a:pt x="10800" y="20127"/>
                </a:cubicBezTo>
              </a:path>
            </a:pathLst>
          </a:custGeom>
          <a:solidFill>
            <a:schemeClr val="accent2"/>
          </a:solidFill>
          <a:ln w="12700">
            <a:miter lim="400000"/>
          </a:ln>
        </p:spPr>
        <p:txBody>
          <a:bodyPr lIns="38100" tIns="38100" rIns="38100" bIns="38100" rtlCol="0" anchor="ctr"/>
          <a:lstStyle/>
          <a:p>
            <a:pPr algn="ctr" defTabSz="457200" rtl="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fr-FR" noProof="0" dirty="0"/>
          </a:p>
        </p:txBody>
      </p:sp>
      <p:sp>
        <p:nvSpPr>
          <p:cNvPr id="19" name="Forme 4379">
            <a:extLst>
              <a:ext uri="{FF2B5EF4-FFF2-40B4-BE49-F238E27FC236}">
                <a16:creationId xmlns:a16="http://schemas.microsoft.com/office/drawing/2014/main" id="{E4408FF8-E342-42F8-BBE9-1220822B5E99}"/>
              </a:ext>
            </a:extLst>
          </p:cNvPr>
          <p:cNvSpPr/>
          <p:nvPr userDrawn="1"/>
        </p:nvSpPr>
        <p:spPr>
          <a:xfrm>
            <a:off x="6505697" y="2910319"/>
            <a:ext cx="258875" cy="188273"/>
          </a:xfrm>
          <a:custGeom>
            <a:avLst/>
            <a:gdLst/>
            <a:ahLst/>
            <a:cxnLst>
              <a:cxn ang="0">
                <a:pos x="wd2" y="hd2"/>
              </a:cxn>
              <a:cxn ang="5400000">
                <a:pos x="wd2" y="hd2"/>
              </a:cxn>
              <a:cxn ang="10800000">
                <a:pos x="wd2" y="hd2"/>
              </a:cxn>
              <a:cxn ang="16200000">
                <a:pos x="wd2" y="hd2"/>
              </a:cxn>
            </a:cxnLst>
            <a:rect l="0" t="0" r="r" b="b"/>
            <a:pathLst>
              <a:path w="21600" h="21600" extrusionOk="0">
                <a:moveTo>
                  <a:pt x="20618" y="18900"/>
                </a:moveTo>
                <a:cubicBezTo>
                  <a:pt x="20618" y="18980"/>
                  <a:pt x="20611" y="19058"/>
                  <a:pt x="20601" y="19135"/>
                </a:cubicBezTo>
                <a:lnTo>
                  <a:pt x="14539" y="10800"/>
                </a:lnTo>
                <a:lnTo>
                  <a:pt x="20601" y="2465"/>
                </a:lnTo>
                <a:cubicBezTo>
                  <a:pt x="20611" y="2542"/>
                  <a:pt x="20618" y="2620"/>
                  <a:pt x="20618" y="2700"/>
                </a:cubicBezTo>
                <a:cubicBezTo>
                  <a:pt x="20618" y="2700"/>
                  <a:pt x="20618" y="18900"/>
                  <a:pt x="20618" y="18900"/>
                </a:cubicBezTo>
                <a:close/>
                <a:moveTo>
                  <a:pt x="19636" y="20250"/>
                </a:moveTo>
                <a:lnTo>
                  <a:pt x="1964" y="20250"/>
                </a:lnTo>
                <a:cubicBezTo>
                  <a:pt x="1849" y="20250"/>
                  <a:pt x="1739" y="20218"/>
                  <a:pt x="1637" y="20168"/>
                </a:cubicBezTo>
                <a:lnTo>
                  <a:pt x="7755" y="11754"/>
                </a:lnTo>
                <a:lnTo>
                  <a:pt x="9440" y="14072"/>
                </a:lnTo>
                <a:cubicBezTo>
                  <a:pt x="9816" y="14589"/>
                  <a:pt x="10308" y="14847"/>
                  <a:pt x="10800" y="14847"/>
                </a:cubicBezTo>
                <a:cubicBezTo>
                  <a:pt x="11292" y="14847"/>
                  <a:pt x="11784" y="14589"/>
                  <a:pt x="12159" y="14072"/>
                </a:cubicBezTo>
                <a:lnTo>
                  <a:pt x="13845" y="11754"/>
                </a:lnTo>
                <a:lnTo>
                  <a:pt x="19964" y="20168"/>
                </a:lnTo>
                <a:cubicBezTo>
                  <a:pt x="19861" y="20218"/>
                  <a:pt x="19752" y="20250"/>
                  <a:pt x="19636" y="20250"/>
                </a:cubicBezTo>
                <a:moveTo>
                  <a:pt x="982" y="18900"/>
                </a:moveTo>
                <a:lnTo>
                  <a:pt x="982" y="2700"/>
                </a:lnTo>
                <a:cubicBezTo>
                  <a:pt x="982" y="2620"/>
                  <a:pt x="989" y="2542"/>
                  <a:pt x="999" y="2465"/>
                </a:cubicBezTo>
                <a:lnTo>
                  <a:pt x="7061" y="10800"/>
                </a:lnTo>
                <a:lnTo>
                  <a:pt x="999" y="19135"/>
                </a:lnTo>
                <a:cubicBezTo>
                  <a:pt x="989" y="19058"/>
                  <a:pt x="982" y="18980"/>
                  <a:pt x="982" y="18900"/>
                </a:cubicBezTo>
                <a:moveTo>
                  <a:pt x="1964" y="1350"/>
                </a:moveTo>
                <a:lnTo>
                  <a:pt x="19636" y="1350"/>
                </a:lnTo>
                <a:cubicBezTo>
                  <a:pt x="19752" y="1350"/>
                  <a:pt x="19861" y="1382"/>
                  <a:pt x="19964" y="1433"/>
                </a:cubicBezTo>
                <a:lnTo>
                  <a:pt x="11465" y="13118"/>
                </a:lnTo>
                <a:cubicBezTo>
                  <a:pt x="11288" y="13362"/>
                  <a:pt x="11051" y="13497"/>
                  <a:pt x="10800" y="13497"/>
                </a:cubicBezTo>
                <a:cubicBezTo>
                  <a:pt x="10549" y="13497"/>
                  <a:pt x="10312" y="13362"/>
                  <a:pt x="10134" y="13118"/>
                </a:cubicBezTo>
                <a:lnTo>
                  <a:pt x="1637" y="1433"/>
                </a:lnTo>
                <a:cubicBezTo>
                  <a:pt x="1739" y="1382"/>
                  <a:pt x="1849" y="1350"/>
                  <a:pt x="1964" y="1350"/>
                </a:cubicBezTo>
                <a:moveTo>
                  <a:pt x="19636" y="0"/>
                </a:moveTo>
                <a:lnTo>
                  <a:pt x="1964" y="0"/>
                </a:lnTo>
                <a:cubicBezTo>
                  <a:pt x="879" y="0"/>
                  <a:pt x="0" y="1209"/>
                  <a:pt x="0" y="2700"/>
                </a:cubicBezTo>
                <a:lnTo>
                  <a:pt x="0" y="18900"/>
                </a:lnTo>
                <a:cubicBezTo>
                  <a:pt x="0" y="20391"/>
                  <a:pt x="879" y="21600"/>
                  <a:pt x="1964" y="21600"/>
                </a:cubicBezTo>
                <a:lnTo>
                  <a:pt x="19636" y="21600"/>
                </a:lnTo>
                <a:cubicBezTo>
                  <a:pt x="20721" y="21600"/>
                  <a:pt x="21600" y="20391"/>
                  <a:pt x="21600" y="18900"/>
                </a:cubicBezTo>
                <a:lnTo>
                  <a:pt x="21600" y="2700"/>
                </a:lnTo>
                <a:cubicBezTo>
                  <a:pt x="21600" y="1209"/>
                  <a:pt x="20721" y="0"/>
                  <a:pt x="19636" y="0"/>
                </a:cubicBezTo>
              </a:path>
            </a:pathLst>
          </a:custGeom>
          <a:solidFill>
            <a:schemeClr val="accent2"/>
          </a:solidFill>
          <a:ln w="12700">
            <a:miter lim="400000"/>
          </a:ln>
        </p:spPr>
        <p:txBody>
          <a:bodyPr lIns="38100" tIns="38100" rIns="38100" bIns="38100" rtlCol="0" anchor="ctr"/>
          <a:lstStyle/>
          <a:p>
            <a:pPr algn="ctr" defTabSz="457200" rtl="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fr-FR" noProof="0" dirty="0"/>
          </a:p>
        </p:txBody>
      </p:sp>
      <p:sp>
        <p:nvSpPr>
          <p:cNvPr id="20" name="Forme 4487">
            <a:extLst>
              <a:ext uri="{FF2B5EF4-FFF2-40B4-BE49-F238E27FC236}">
                <a16:creationId xmlns:a16="http://schemas.microsoft.com/office/drawing/2014/main" id="{11D27456-C005-4109-9E74-0B692200A0B3}"/>
              </a:ext>
            </a:extLst>
          </p:cNvPr>
          <p:cNvSpPr/>
          <p:nvPr userDrawn="1"/>
        </p:nvSpPr>
        <p:spPr>
          <a:xfrm>
            <a:off x="6545280" y="3493725"/>
            <a:ext cx="233318" cy="233318"/>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accent2"/>
          </a:solidFill>
          <a:ln w="12700">
            <a:miter lim="400000"/>
          </a:ln>
        </p:spPr>
        <p:txBody>
          <a:bodyPr lIns="38100" tIns="38100" rIns="38100" bIns="38100" rtlCol="0" anchor="ctr"/>
          <a:lstStyle/>
          <a:p>
            <a:pPr algn="ctr" defTabSz="457200" rtl="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fr-FR" noProof="0" dirty="0"/>
          </a:p>
        </p:txBody>
      </p:sp>
      <p:sp>
        <p:nvSpPr>
          <p:cNvPr id="21" name="Triangle droit 20">
            <a:extLst>
              <a:ext uri="{FF2B5EF4-FFF2-40B4-BE49-F238E27FC236}">
                <a16:creationId xmlns:a16="http://schemas.microsoft.com/office/drawing/2014/main" id="{FDDD2B84-3CB9-4567-8C91-C538E8A1C89F}"/>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22" name="Connecteur droit 21">
            <a:extLst>
              <a:ext uri="{FF2B5EF4-FFF2-40B4-BE49-F238E27FC236}">
                <a16:creationId xmlns:a16="http://schemas.microsoft.com/office/drawing/2014/main" id="{34EF3020-1476-41B1-9FE7-B476A25C53D3}"/>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B1B64EC3-B232-415D-8E27-EB3E24D13922}"/>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Connecteur droit 23">
            <a:extLst>
              <a:ext uri="{FF2B5EF4-FFF2-40B4-BE49-F238E27FC236}">
                <a16:creationId xmlns:a16="http://schemas.microsoft.com/office/drawing/2014/main" id="{2261CE2F-F199-4242-AC6C-692676B81FF1}"/>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7" name="Espace réservé d’image 24">
            <a:extLst>
              <a:ext uri="{FF2B5EF4-FFF2-40B4-BE49-F238E27FC236}">
                <a16:creationId xmlns:a16="http://schemas.microsoft.com/office/drawing/2014/main" id="{89C0506D-0CA6-4583-9D04-24E7F4D16AD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rtlCol="0" anchor="ctr">
            <a:noAutofit/>
          </a:bodyPr>
          <a:lstStyle>
            <a:lvl1pPr marL="0" indent="0" algn="ctr">
              <a:buNone/>
              <a:defRPr>
                <a:solidFill>
                  <a:schemeClr val="tx1"/>
                </a:solidFill>
              </a:defRPr>
            </a:lvl1pPr>
          </a:lstStyle>
          <a:p>
            <a:pPr rtl="0"/>
            <a:endParaRPr lang="fr-FR" noProof="0" dirty="0"/>
          </a:p>
        </p:txBody>
      </p:sp>
    </p:spTree>
    <p:extLst>
      <p:ext uri="{BB962C8B-B14F-4D97-AF65-F5344CB8AC3E}">
        <p14:creationId xmlns:p14="http://schemas.microsoft.com/office/powerpoint/2010/main" val="3839051282"/>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a:extLst>
              <a:ext uri="{FF2B5EF4-FFF2-40B4-BE49-F238E27FC236}">
                <a16:creationId xmlns:a16="http://schemas.microsoft.com/office/drawing/2014/main" id="{BDB16155-303B-403D-8B49-D4CEE47D6863}"/>
              </a:ext>
            </a:extLst>
          </p:cNvPr>
          <p:cNvSpPr>
            <a:spLocks noGrp="1"/>
          </p:cNvSpPr>
          <p:nvPr>
            <p:ph type="ftr" sz="quarter" idx="3"/>
          </p:nvPr>
        </p:nvSpPr>
        <p:spPr>
          <a:xfrm>
            <a:off x="338530" y="6356350"/>
            <a:ext cx="4114800" cy="365125"/>
          </a:xfrm>
          <a:prstGeom prst="rect">
            <a:avLst/>
          </a:prstGeom>
        </p:spPr>
        <p:txBody>
          <a:bodyPr vert="horz" lIns="91440" tIns="45720" rIns="91440" bIns="45720" rtlCol="0" anchor="ctr"/>
          <a:lstStyle>
            <a:lvl1pPr algn="l">
              <a:defRPr sz="1200">
                <a:solidFill>
                  <a:schemeClr val="bg2"/>
                </a:solidFill>
              </a:defRPr>
            </a:lvl1pPr>
          </a:lstStyle>
          <a:p>
            <a:pPr rtl="0"/>
            <a:r>
              <a:rPr lang="fr-FR" noProof="0" smtClean="0"/>
              <a:t>ANPSP Actualités sociales 2025</a:t>
            </a:r>
            <a:endParaRPr lang="fr-FR" noProof="0" dirty="0"/>
          </a:p>
        </p:txBody>
      </p:sp>
      <p:sp>
        <p:nvSpPr>
          <p:cNvPr id="6" name="Espace réservé du numéro de diapositive 5">
            <a:extLst>
              <a:ext uri="{FF2B5EF4-FFF2-40B4-BE49-F238E27FC236}">
                <a16:creationId xmlns:a16="http://schemas.microsoft.com/office/drawing/2014/main" id="{6B915EF5-4ABE-4759-AC09-679CD6083A55}"/>
              </a:ext>
            </a:extLst>
          </p:cNvPr>
          <p:cNvSpPr>
            <a:spLocks noGrp="1"/>
          </p:cNvSpPr>
          <p:nvPr>
            <p:ph type="sldNum" sz="quarter" idx="4"/>
          </p:nvPr>
        </p:nvSpPr>
        <p:spPr>
          <a:xfrm>
            <a:off x="11146971" y="6356350"/>
            <a:ext cx="740227" cy="365125"/>
          </a:xfrm>
          <a:prstGeom prst="rect">
            <a:avLst/>
          </a:prstGeom>
        </p:spPr>
        <p:txBody>
          <a:bodyPr vert="horz" lIns="91440" tIns="45720" rIns="91440" bIns="45720" rtlCol="0" anchor="ctr"/>
          <a:lstStyle>
            <a:lvl1pPr algn="r">
              <a:defRPr sz="1200">
                <a:solidFill>
                  <a:schemeClr val="bg2"/>
                </a:solidFill>
              </a:defRPr>
            </a:lvl1pPr>
          </a:lstStyle>
          <a:p>
            <a:pPr rtl="0"/>
            <a:fld id="{8699F50C-BE38-4BD0-BA84-9B090E1F2B9B}" type="slidenum">
              <a:rPr lang="fr-FR" noProof="0" smtClean="0"/>
              <a:pPr rtl="0"/>
              <a:t>‹N°›</a:t>
            </a:fld>
            <a:endParaRPr lang="fr-FR" noProof="0" dirty="0"/>
          </a:p>
        </p:txBody>
      </p:sp>
      <p:sp>
        <p:nvSpPr>
          <p:cNvPr id="9" name="Espace réservé du titre 8">
            <a:extLst>
              <a:ext uri="{FF2B5EF4-FFF2-40B4-BE49-F238E27FC236}">
                <a16:creationId xmlns:a16="http://schemas.microsoft.com/office/drawing/2014/main" id="{AA2D2B61-D240-024D-AD60-4162EF1528B9}"/>
              </a:ext>
            </a:extLst>
          </p:cNvPr>
          <p:cNvSpPr>
            <a:spLocks noGrp="1"/>
          </p:cNvSpPr>
          <p:nvPr>
            <p:ph type="title"/>
          </p:nvPr>
        </p:nvSpPr>
        <p:spPr>
          <a:xfrm>
            <a:off x="518678" y="209029"/>
            <a:ext cx="10835122" cy="1147968"/>
          </a:xfrm>
          <a:prstGeom prst="rect">
            <a:avLst/>
          </a:prstGeom>
        </p:spPr>
        <p:txBody>
          <a:bodyPr vert="horz" lIns="91440" tIns="45720" rIns="91440" bIns="0" rtlCol="0" anchor="b">
            <a:normAutofit/>
          </a:bodyPr>
          <a:lstStyle/>
          <a:p>
            <a:pPr rtl="0"/>
            <a:r>
              <a:rPr lang="fr-FR" noProof="0" dirty="0"/>
              <a:t>Modifiez le style du titre</a:t>
            </a:r>
          </a:p>
        </p:txBody>
      </p:sp>
    </p:spTree>
    <p:extLst>
      <p:ext uri="{BB962C8B-B14F-4D97-AF65-F5344CB8AC3E}">
        <p14:creationId xmlns:p14="http://schemas.microsoft.com/office/powerpoint/2010/main" val="1564885083"/>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85" r:id="rId3"/>
    <p:sldLayoutId id="2147483706" r:id="rId4"/>
    <p:sldLayoutId id="2147483708" r:id="rId5"/>
    <p:sldLayoutId id="2147483704" r:id="rId6"/>
    <p:sldLayoutId id="2147483689" r:id="rId7"/>
    <p:sldLayoutId id="2147483668" r:id="rId8"/>
    <p:sldLayoutId id="2147483707" r:id="rId9"/>
    <p:sldLayoutId id="2147483710" r:id="rId10"/>
    <p:sldLayoutId id="2147483711" r:id="rId11"/>
    <p:sldLayoutId id="2147483712" r:id="rId12"/>
    <p:sldLayoutId id="2147483713" r:id="rId13"/>
    <p:sldLayoutId id="2147483714" r:id="rId14"/>
    <p:sldLayoutId id="2147483715" r:id="rId15"/>
    <p:sldLayoutId id="2147483716" r:id="rId16"/>
    <p:sldLayoutId id="2147483692" r:id="rId17"/>
    <p:sldLayoutId id="2147483697" r:id="rId18"/>
    <p:sldLayoutId id="2147483674" r:id="rId19"/>
  </p:sldLayoutIdLst>
  <p:hf hdr="0" dt="0"/>
  <p:txStyles>
    <p:titleStyle>
      <a:lvl1pPr algn="l" defTabSz="914400" rtl="0" eaLnBrk="1" latinLnBrk="0" hangingPunct="1">
        <a:lnSpc>
          <a:spcPct val="90000"/>
        </a:lnSpc>
        <a:spcBef>
          <a:spcPct val="0"/>
        </a:spcBef>
        <a:buNone/>
        <a:defRPr lang="en-IN" sz="44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2E7A40"/>
        </a:buClr>
        <a:buFont typeface="Arial" panose="020B0604020202020204" pitchFamily="34" charset="0"/>
        <a:buChar char="•"/>
        <a:defRPr lang="en-US" sz="2400" kern="1200" dirty="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2E7A40"/>
        </a:buClr>
        <a:buFont typeface="Arial" panose="020B0604020202020204" pitchFamily="34" charset="0"/>
        <a:buChar char="•"/>
        <a:defRPr lang="en-US" sz="2000" kern="1200" dirty="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2E7A40"/>
        </a:buClr>
        <a:buFont typeface="Arial" panose="020B0604020202020204" pitchFamily="34" charset="0"/>
        <a:buChar char="•"/>
        <a:defRPr lang="en-US" sz="1800" kern="1200" dirty="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2E7A40"/>
        </a:buClr>
        <a:buFont typeface="Arial" panose="020B0604020202020204" pitchFamily="34" charset="0"/>
        <a:buChar char="•"/>
        <a:defRPr lang="en-US" sz="1600" kern="1200" dirty="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2E7A40"/>
        </a:buClr>
        <a:buFont typeface="Arial" panose="020B0604020202020204" pitchFamily="34" charset="0"/>
        <a:buChar char="•"/>
        <a:defRPr lang="en-IN"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7.xml"/><Relationship Id="rId1" Type="http://schemas.openxmlformats.org/officeDocument/2006/relationships/slideLayout" Target="../slideLayouts/slideLayout18.xml"/><Relationship Id="rId5" Type="http://schemas.openxmlformats.org/officeDocument/2006/relationships/image" Target="../media/image1.png"/><Relationship Id="rId4" Type="http://schemas.openxmlformats.org/officeDocument/2006/relationships/hyperlink" Target="https://go.microsoft.com/fwlink/?linkid=2006808&amp;clcid=0x409"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go.microsoft.com/fwlink/?linkid=2006808&amp;clcid=0x409" TargetMode="External"/><Relationship Id="rId2" Type="http://schemas.openxmlformats.org/officeDocument/2006/relationships/notesSlide" Target="../notesSlides/notesSlide18.xml"/><Relationship Id="rId1" Type="http://schemas.openxmlformats.org/officeDocument/2006/relationships/slideLayout" Target="../slideLayouts/slideLayout18.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s://anpsp.net/" TargetMode="External"/><Relationship Id="rId2" Type="http://schemas.openxmlformats.org/officeDocument/2006/relationships/notesSlide" Target="../notesSlides/notesSlide21.xml"/><Relationship Id="rId1" Type="http://schemas.openxmlformats.org/officeDocument/2006/relationships/slideLayout" Target="../slideLayouts/slideLayout9.xml"/><Relationship Id="rId5" Type="http://schemas.openxmlformats.org/officeDocument/2006/relationships/image" Target="../media/image1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hyperlink" Target="https://culture-rh.com/prime-ppv/"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8.xml"/><Relationship Id="rId5" Type="http://schemas.openxmlformats.org/officeDocument/2006/relationships/hyperlink" Target="https://www.legifrance.gouv.fr/jorf/id/JORFTEXT000051254024" TargetMode="Externa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Hexagone 17" descr="Hexagone de couleur foncée unie au milieu d’accentuation d’image">
            <a:extLst>
              <a:ext uri="{FF2B5EF4-FFF2-40B4-BE49-F238E27FC236}">
                <a16:creationId xmlns:a16="http://schemas.microsoft.com/office/drawing/2014/main" id="{0E6B042D-E9CB-40E0-AAE9-6AD11F53E044}"/>
              </a:ext>
            </a:extLst>
          </p:cNvPr>
          <p:cNvSpPr/>
          <p:nvPr/>
        </p:nvSpPr>
        <p:spPr>
          <a:xfrm>
            <a:off x="7712765" y="1648724"/>
            <a:ext cx="3286540" cy="2167902"/>
          </a:xfrm>
          <a:prstGeom prst="hexagon">
            <a:avLst/>
          </a:prstGeom>
          <a:solidFill>
            <a:schemeClr val="accent3">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5400" dirty="0" smtClean="0">
                <a:solidFill>
                  <a:srgbClr val="7030A0"/>
                </a:solidFill>
              </a:rPr>
              <a:t>2025</a:t>
            </a:r>
            <a:endParaRPr lang="fr-FR" sz="5400" dirty="0">
              <a:solidFill>
                <a:srgbClr val="7030A0"/>
              </a:solidFill>
            </a:endParaRPr>
          </a:p>
        </p:txBody>
      </p:sp>
      <p:sp>
        <p:nvSpPr>
          <p:cNvPr id="2" name="Titre 1">
            <a:extLst>
              <a:ext uri="{FF2B5EF4-FFF2-40B4-BE49-F238E27FC236}">
                <a16:creationId xmlns:a16="http://schemas.microsoft.com/office/drawing/2014/main" id="{3D638ACE-163E-40EB-A458-E794C67EA2A6}"/>
              </a:ext>
            </a:extLst>
          </p:cNvPr>
          <p:cNvSpPr>
            <a:spLocks noGrp="1"/>
          </p:cNvSpPr>
          <p:nvPr>
            <p:ph type="ctrTitle"/>
          </p:nvPr>
        </p:nvSpPr>
        <p:spPr>
          <a:xfrm>
            <a:off x="6375721" y="874644"/>
            <a:ext cx="4853573" cy="1700212"/>
          </a:xfrm>
        </p:spPr>
        <p:txBody>
          <a:bodyPr rtlCol="0">
            <a:normAutofit fontScale="90000"/>
          </a:bodyPr>
          <a:lstStyle/>
          <a:p>
            <a:pPr rtl="0"/>
            <a:r>
              <a:rPr lang="fr-FR" sz="4400" dirty="0" smtClean="0">
                <a:solidFill>
                  <a:schemeClr val="accent6">
                    <a:lumMod val="60000"/>
                    <a:lumOff val="40000"/>
                  </a:schemeClr>
                </a:solidFill>
              </a:rPr>
              <a:t>Actualités Sociales</a:t>
            </a:r>
            <a:r>
              <a:rPr lang="fr-FR" dirty="0" smtClean="0">
                <a:solidFill>
                  <a:schemeClr val="accent6">
                    <a:lumMod val="60000"/>
                    <a:lumOff val="40000"/>
                  </a:schemeClr>
                </a:solidFill>
              </a:rPr>
              <a:t/>
            </a:r>
            <a:br>
              <a:rPr lang="fr-FR" dirty="0" smtClean="0">
                <a:solidFill>
                  <a:schemeClr val="accent6">
                    <a:lumMod val="60000"/>
                    <a:lumOff val="40000"/>
                  </a:schemeClr>
                </a:solidFill>
              </a:rPr>
            </a:br>
            <a:r>
              <a:rPr lang="fr-FR" dirty="0" smtClean="0"/>
              <a:t/>
            </a:r>
            <a:br>
              <a:rPr lang="fr-FR" dirty="0" smtClean="0"/>
            </a:br>
            <a:endParaRPr lang="fr-FR" dirty="0"/>
          </a:p>
        </p:txBody>
      </p:sp>
      <p:pic>
        <p:nvPicPr>
          <p:cNvPr id="1026" name="Picture 2" descr="FNPS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8650" y="2574855"/>
            <a:ext cx="3913931" cy="1502951"/>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p:cNvSpPr txBox="1"/>
          <p:nvPr/>
        </p:nvSpPr>
        <p:spPr>
          <a:xfrm>
            <a:off x="4664765" y="4432545"/>
            <a:ext cx="6465850" cy="1323439"/>
          </a:xfrm>
          <a:prstGeom prst="rect">
            <a:avLst/>
          </a:prstGeom>
          <a:noFill/>
        </p:spPr>
        <p:txBody>
          <a:bodyPr wrap="square" rtlCol="0">
            <a:spAutoFit/>
          </a:bodyPr>
          <a:lstStyle/>
          <a:p>
            <a:r>
              <a:rPr lang="fr-FR" sz="4000" b="1" dirty="0" smtClean="0">
                <a:solidFill>
                  <a:schemeClr val="accent6">
                    <a:lumMod val="60000"/>
                    <a:lumOff val="40000"/>
                  </a:schemeClr>
                </a:solidFill>
              </a:rPr>
              <a:t>L’Intelligence artificielle</a:t>
            </a:r>
          </a:p>
          <a:p>
            <a:endParaRPr lang="fr-FR" sz="4000" b="1" dirty="0"/>
          </a:p>
        </p:txBody>
      </p:sp>
    </p:spTree>
    <p:extLst>
      <p:ext uri="{BB962C8B-B14F-4D97-AF65-F5344CB8AC3E}">
        <p14:creationId xmlns:p14="http://schemas.microsoft.com/office/powerpoint/2010/main" val="3980699782"/>
      </p:ext>
    </p:extLst>
  </p:cSld>
  <p:clrMapOvr>
    <a:masterClrMapping/>
  </p:clrMapOvr>
  <p:transition spd="slow" advTm="88000">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98DCA46-603B-4178-8707-30E192CE6B8D}"/>
              </a:ext>
            </a:extLst>
          </p:cNvPr>
          <p:cNvSpPr>
            <a:spLocks noGrp="1"/>
          </p:cNvSpPr>
          <p:nvPr>
            <p:ph type="title"/>
          </p:nvPr>
        </p:nvSpPr>
        <p:spPr/>
        <p:txBody>
          <a:bodyPr rtlCol="0"/>
          <a:lstStyle/>
          <a:p>
            <a:r>
              <a:rPr lang="fr-FR" dirty="0" smtClean="0"/>
              <a:t>Avantage en nature véhicule</a:t>
            </a:r>
            <a:endParaRPr lang="fr-FR" dirty="0"/>
          </a:p>
        </p:txBody>
      </p:sp>
      <p:sp>
        <p:nvSpPr>
          <p:cNvPr id="3" name="Espace réservé du pied de page 2"/>
          <p:cNvSpPr>
            <a:spLocks noGrp="1"/>
          </p:cNvSpPr>
          <p:nvPr>
            <p:ph type="ftr" sz="quarter" idx="10"/>
          </p:nvPr>
        </p:nvSpPr>
        <p:spPr/>
        <p:txBody>
          <a:bodyPr/>
          <a:lstStyle/>
          <a:p>
            <a:pPr rtl="0"/>
            <a:r>
              <a:rPr lang="fr-FR" noProof="0" smtClean="0"/>
              <a:t>ANPSP Actualités sociales 2025</a:t>
            </a:r>
            <a:endParaRPr lang="fr-FR" noProof="0" dirty="0"/>
          </a:p>
        </p:txBody>
      </p:sp>
      <p:sp>
        <p:nvSpPr>
          <p:cNvPr id="5" name="Espace réservé du numéro de diapositive 4"/>
          <p:cNvSpPr>
            <a:spLocks noGrp="1"/>
          </p:cNvSpPr>
          <p:nvPr>
            <p:ph type="sldNum" sz="quarter" idx="11"/>
          </p:nvPr>
        </p:nvSpPr>
        <p:spPr/>
        <p:txBody>
          <a:bodyPr/>
          <a:lstStyle/>
          <a:p>
            <a:pPr rtl="0"/>
            <a:fld id="{8699F50C-BE38-4BD0-BA84-9B090E1F2B9B}" type="slidenum">
              <a:rPr lang="fr-FR" noProof="0" smtClean="0"/>
              <a:t>10</a:t>
            </a:fld>
            <a:endParaRPr lang="fr-FR" noProof="0" dirty="0"/>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1109" y="0"/>
            <a:ext cx="2381250" cy="914400"/>
          </a:xfrm>
          <a:prstGeom prst="rect">
            <a:avLst/>
          </a:prstGeom>
        </p:spPr>
      </p:pic>
      <p:graphicFrame>
        <p:nvGraphicFramePr>
          <p:cNvPr id="10" name="Tableau 9"/>
          <p:cNvGraphicFramePr>
            <a:graphicFrameLocks noGrp="1"/>
          </p:cNvGraphicFramePr>
          <p:nvPr>
            <p:extLst>
              <p:ext uri="{D42A27DB-BD31-4B8C-83A1-F6EECF244321}">
                <p14:modId xmlns:p14="http://schemas.microsoft.com/office/powerpoint/2010/main" val="3972587711"/>
              </p:ext>
            </p:extLst>
          </p:nvPr>
        </p:nvGraphicFramePr>
        <p:xfrm>
          <a:off x="645932" y="2011934"/>
          <a:ext cx="10636356" cy="4112714"/>
        </p:xfrm>
        <a:graphic>
          <a:graphicData uri="http://schemas.openxmlformats.org/drawingml/2006/table">
            <a:tbl>
              <a:tblPr firstRow="1" bandRow="1">
                <a:tableStyleId>{5C22544A-7EE6-4342-B048-85BDC9FD1C3A}</a:tableStyleId>
              </a:tblPr>
              <a:tblGrid>
                <a:gridCol w="2659089">
                  <a:extLst>
                    <a:ext uri="{9D8B030D-6E8A-4147-A177-3AD203B41FA5}">
                      <a16:colId xmlns:a16="http://schemas.microsoft.com/office/drawing/2014/main" val="3859595756"/>
                    </a:ext>
                  </a:extLst>
                </a:gridCol>
                <a:gridCol w="2659089">
                  <a:extLst>
                    <a:ext uri="{9D8B030D-6E8A-4147-A177-3AD203B41FA5}">
                      <a16:colId xmlns:a16="http://schemas.microsoft.com/office/drawing/2014/main" val="420391222"/>
                    </a:ext>
                  </a:extLst>
                </a:gridCol>
                <a:gridCol w="2659089">
                  <a:extLst>
                    <a:ext uri="{9D8B030D-6E8A-4147-A177-3AD203B41FA5}">
                      <a16:colId xmlns:a16="http://schemas.microsoft.com/office/drawing/2014/main" val="4267945826"/>
                    </a:ext>
                  </a:extLst>
                </a:gridCol>
                <a:gridCol w="2659089">
                  <a:extLst>
                    <a:ext uri="{9D8B030D-6E8A-4147-A177-3AD203B41FA5}">
                      <a16:colId xmlns:a16="http://schemas.microsoft.com/office/drawing/2014/main" val="3333646568"/>
                    </a:ext>
                  </a:extLst>
                </a:gridCol>
              </a:tblGrid>
              <a:tr h="639037">
                <a:tc>
                  <a:txBody>
                    <a:bodyPr/>
                    <a:lstStyle/>
                    <a:p>
                      <a:r>
                        <a:rPr lang="fr-FR" dirty="0" smtClean="0">
                          <a:solidFill>
                            <a:schemeClr val="tx1"/>
                          </a:solidFill>
                        </a:rPr>
                        <a:t>Type de véhicule </a:t>
                      </a:r>
                      <a:endParaRPr lang="fr-FR" dirty="0">
                        <a:solidFill>
                          <a:schemeClr val="tx1"/>
                        </a:solidFill>
                      </a:endParaRPr>
                    </a:p>
                  </a:txBody>
                  <a:tcPr>
                    <a:solidFill>
                      <a:schemeClr val="accent4">
                        <a:lumMod val="40000"/>
                        <a:lumOff val="60000"/>
                      </a:schemeClr>
                    </a:solidFill>
                  </a:tcPr>
                </a:tc>
                <a:tc>
                  <a:txBody>
                    <a:bodyPr/>
                    <a:lstStyle/>
                    <a:p>
                      <a:r>
                        <a:rPr lang="fr-FR" dirty="0" smtClean="0">
                          <a:solidFill>
                            <a:schemeClr val="tx1"/>
                          </a:solidFill>
                        </a:rPr>
                        <a:t>Situation </a:t>
                      </a:r>
                      <a:endParaRPr lang="fr-FR" dirty="0">
                        <a:solidFill>
                          <a:schemeClr val="tx1"/>
                        </a:solidFill>
                      </a:endParaRPr>
                    </a:p>
                  </a:txBody>
                  <a:tcPr>
                    <a:solidFill>
                      <a:schemeClr val="accent4">
                        <a:lumMod val="40000"/>
                        <a:lumOff val="60000"/>
                      </a:schemeClr>
                    </a:solidFill>
                  </a:tcPr>
                </a:tc>
                <a:tc>
                  <a:txBody>
                    <a:bodyPr/>
                    <a:lstStyle/>
                    <a:p>
                      <a:r>
                        <a:rPr lang="fr-FR" dirty="0" smtClean="0">
                          <a:solidFill>
                            <a:schemeClr val="tx1"/>
                          </a:solidFill>
                        </a:rPr>
                        <a:t>Avant le 1/02/2025</a:t>
                      </a:r>
                      <a:endParaRPr lang="fr-FR" dirty="0">
                        <a:solidFill>
                          <a:schemeClr val="tx1"/>
                        </a:solidFill>
                      </a:endParaRPr>
                    </a:p>
                  </a:txBody>
                  <a:tcPr>
                    <a:solidFill>
                      <a:schemeClr val="accent4">
                        <a:lumMod val="40000"/>
                        <a:lumOff val="60000"/>
                      </a:schemeClr>
                    </a:solidFill>
                  </a:tcPr>
                </a:tc>
                <a:tc>
                  <a:txBody>
                    <a:bodyPr/>
                    <a:lstStyle/>
                    <a:p>
                      <a:r>
                        <a:rPr lang="fr-FR" dirty="0" smtClean="0">
                          <a:solidFill>
                            <a:schemeClr val="tx1"/>
                          </a:solidFill>
                        </a:rPr>
                        <a:t>Depuis le 01/02/2025</a:t>
                      </a:r>
                      <a:endParaRPr lang="fr-FR" dirty="0">
                        <a:solidFill>
                          <a:schemeClr val="tx1"/>
                        </a:solidFill>
                      </a:endParaRPr>
                    </a:p>
                  </a:txBody>
                  <a:tcPr>
                    <a:solidFill>
                      <a:schemeClr val="accent4">
                        <a:lumMod val="40000"/>
                        <a:lumOff val="60000"/>
                      </a:schemeClr>
                    </a:solidFill>
                  </a:tcPr>
                </a:tc>
                <a:extLst>
                  <a:ext uri="{0D108BD9-81ED-4DB2-BD59-A6C34878D82A}">
                    <a16:rowId xmlns:a16="http://schemas.microsoft.com/office/drawing/2014/main" val="2050969939"/>
                  </a:ext>
                </a:extLst>
              </a:tr>
              <a:tr h="639037">
                <a:tc>
                  <a:txBody>
                    <a:bodyPr/>
                    <a:lstStyle/>
                    <a:p>
                      <a:r>
                        <a:rPr lang="fr-FR" dirty="0" smtClean="0"/>
                        <a:t>Thermique ou hybride</a:t>
                      </a:r>
                      <a:endParaRPr lang="fr-FR" dirty="0"/>
                    </a:p>
                  </a:txBody>
                  <a:tcPr/>
                </a:tc>
                <a:tc>
                  <a:txBody>
                    <a:bodyPr/>
                    <a:lstStyle/>
                    <a:p>
                      <a:r>
                        <a:rPr lang="fr-FR" dirty="0" smtClean="0"/>
                        <a:t>Achat véhicule</a:t>
                      </a:r>
                      <a:r>
                        <a:rPr lang="fr-FR" baseline="0" dirty="0" smtClean="0"/>
                        <a:t> (sans le carburant)</a:t>
                      </a:r>
                      <a:endParaRPr lang="fr-FR" dirty="0"/>
                    </a:p>
                  </a:txBody>
                  <a:tcPr/>
                </a:tc>
                <a:tc>
                  <a:txBody>
                    <a:bodyPr/>
                    <a:lstStyle/>
                    <a:p>
                      <a:r>
                        <a:rPr lang="fr-FR" dirty="0" smtClean="0"/>
                        <a:t>9% du coût</a:t>
                      </a:r>
                      <a:r>
                        <a:rPr lang="fr-FR" baseline="0" dirty="0" smtClean="0"/>
                        <a:t> d’achat </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15% </a:t>
                      </a:r>
                      <a:r>
                        <a:rPr lang="fr-FR" dirty="0" smtClean="0"/>
                        <a:t>du coût</a:t>
                      </a:r>
                      <a:r>
                        <a:rPr lang="fr-FR" baseline="0" dirty="0" smtClean="0"/>
                        <a:t> d’achat </a:t>
                      </a:r>
                      <a:endParaRPr lang="fr-FR" dirty="0" smtClean="0"/>
                    </a:p>
                    <a:p>
                      <a:endParaRPr lang="fr-FR" dirty="0"/>
                    </a:p>
                  </a:txBody>
                  <a:tcPr/>
                </a:tc>
                <a:extLst>
                  <a:ext uri="{0D108BD9-81ED-4DB2-BD59-A6C34878D82A}">
                    <a16:rowId xmlns:a16="http://schemas.microsoft.com/office/drawing/2014/main" val="1646403735"/>
                  </a:ext>
                </a:extLst>
              </a:tr>
              <a:tr h="6390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Thermique ou hybride</a:t>
                      </a:r>
                    </a:p>
                    <a:p>
                      <a:endParaRPr lang="fr-FR" dirty="0"/>
                    </a:p>
                  </a:txBody>
                  <a:tcPr/>
                </a:tc>
                <a:tc>
                  <a:txBody>
                    <a:bodyPr/>
                    <a:lstStyle/>
                    <a:p>
                      <a:r>
                        <a:rPr lang="fr-FR" dirty="0" smtClean="0"/>
                        <a:t>Location véhicule (sans le carburant) </a:t>
                      </a:r>
                      <a:endParaRPr lang="fr-FR" dirty="0"/>
                    </a:p>
                  </a:txBody>
                  <a:tcPr/>
                </a:tc>
                <a:tc>
                  <a:txBody>
                    <a:bodyPr/>
                    <a:lstStyle/>
                    <a:p>
                      <a:r>
                        <a:rPr lang="fr-FR" dirty="0" smtClean="0"/>
                        <a:t>30% des dépenses annuelles</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50% des dépenses annuelles</a:t>
                      </a:r>
                      <a:endParaRPr lang="fr-FR" dirty="0"/>
                    </a:p>
                  </a:txBody>
                  <a:tcPr/>
                </a:tc>
                <a:extLst>
                  <a:ext uri="{0D108BD9-81ED-4DB2-BD59-A6C34878D82A}">
                    <a16:rowId xmlns:a16="http://schemas.microsoft.com/office/drawing/2014/main" val="2115474317"/>
                  </a:ext>
                </a:extLst>
              </a:tr>
              <a:tr h="6390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Thermique ou hybride</a:t>
                      </a:r>
                    </a:p>
                    <a:p>
                      <a:endParaRPr lang="fr-FR" dirty="0"/>
                    </a:p>
                  </a:txBody>
                  <a:tcPr/>
                </a:tc>
                <a:tc>
                  <a:txBody>
                    <a:bodyPr/>
                    <a:lstStyle/>
                    <a:p>
                      <a:r>
                        <a:rPr lang="fr-FR" dirty="0" smtClean="0"/>
                        <a:t>Achat véhicule (avec</a:t>
                      </a:r>
                      <a:r>
                        <a:rPr lang="fr-FR" baseline="0" dirty="0" smtClean="0"/>
                        <a:t> le carburant) </a:t>
                      </a:r>
                      <a:endParaRPr lang="fr-FR" dirty="0"/>
                    </a:p>
                  </a:txBody>
                  <a:tcPr/>
                </a:tc>
                <a:tc>
                  <a:txBody>
                    <a:bodyPr/>
                    <a:lstStyle/>
                    <a:p>
                      <a:r>
                        <a:rPr lang="fr-FR" dirty="0" smtClean="0"/>
                        <a:t>12% </a:t>
                      </a:r>
                      <a:r>
                        <a:rPr lang="fr-FR" dirty="0" smtClean="0"/>
                        <a:t>du coût</a:t>
                      </a:r>
                      <a:r>
                        <a:rPr lang="fr-FR" baseline="0" dirty="0" smtClean="0"/>
                        <a:t> d’achat </a:t>
                      </a:r>
                      <a:endParaRPr lang="fr-FR" dirty="0"/>
                    </a:p>
                  </a:txBody>
                  <a:tcPr/>
                </a:tc>
                <a:tc>
                  <a:txBody>
                    <a:bodyPr/>
                    <a:lstStyle/>
                    <a:p>
                      <a:r>
                        <a:rPr lang="fr-FR" dirty="0" smtClean="0"/>
                        <a:t>20% </a:t>
                      </a:r>
                      <a:r>
                        <a:rPr lang="fr-FR" dirty="0" smtClean="0"/>
                        <a:t>du coût</a:t>
                      </a:r>
                      <a:r>
                        <a:rPr lang="fr-FR" baseline="0" dirty="0" smtClean="0"/>
                        <a:t> d’achat </a:t>
                      </a:r>
                      <a:endParaRPr lang="fr-FR" dirty="0"/>
                    </a:p>
                  </a:txBody>
                  <a:tcPr/>
                </a:tc>
                <a:extLst>
                  <a:ext uri="{0D108BD9-81ED-4DB2-BD59-A6C34878D82A}">
                    <a16:rowId xmlns:a16="http://schemas.microsoft.com/office/drawing/2014/main" val="138972513"/>
                  </a:ext>
                </a:extLst>
              </a:tr>
              <a:tr h="6390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Thermique ou hybride</a:t>
                      </a:r>
                    </a:p>
                    <a:p>
                      <a:endParaRPr lang="fr-FR" dirty="0"/>
                    </a:p>
                  </a:txBody>
                  <a:tcPr/>
                </a:tc>
                <a:tc>
                  <a:txBody>
                    <a:bodyPr/>
                    <a:lstStyle/>
                    <a:p>
                      <a:r>
                        <a:rPr lang="fr-FR" dirty="0" smtClean="0"/>
                        <a:t>Location véhicule (avec le carburant)</a:t>
                      </a:r>
                      <a:r>
                        <a:rPr lang="fr-FR" baseline="0" dirty="0" smtClean="0"/>
                        <a:t> </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40% des dépenses annuelles</a:t>
                      </a:r>
                    </a:p>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67% des dépenses annuelles</a:t>
                      </a:r>
                    </a:p>
                    <a:p>
                      <a:endParaRPr lang="fr-FR" dirty="0"/>
                    </a:p>
                  </a:txBody>
                  <a:tcPr/>
                </a:tc>
                <a:extLst>
                  <a:ext uri="{0D108BD9-81ED-4DB2-BD59-A6C34878D82A}">
                    <a16:rowId xmlns:a16="http://schemas.microsoft.com/office/drawing/2014/main" val="830007107"/>
                  </a:ext>
                </a:extLst>
              </a:tr>
              <a:tr h="639037">
                <a:tc>
                  <a:txBody>
                    <a:bodyPr/>
                    <a:lstStyle/>
                    <a:p>
                      <a:r>
                        <a:rPr lang="fr-FR" dirty="0" smtClean="0"/>
                        <a:t>Electrique</a:t>
                      </a:r>
                      <a:endParaRPr lang="fr-FR" dirty="0"/>
                    </a:p>
                  </a:txBody>
                  <a:tcPr/>
                </a:tc>
                <a:tc>
                  <a:txBody>
                    <a:bodyPr/>
                    <a:lstStyle/>
                    <a:p>
                      <a:r>
                        <a:rPr lang="fr-FR" dirty="0" smtClean="0"/>
                        <a:t>Abattement sur l’avantage</a:t>
                      </a:r>
                      <a:endParaRPr lang="fr-FR" dirty="0"/>
                    </a:p>
                  </a:txBody>
                  <a:tcPr/>
                </a:tc>
                <a:tc>
                  <a:txBody>
                    <a:bodyPr/>
                    <a:lstStyle/>
                    <a:p>
                      <a:r>
                        <a:rPr lang="fr-FR" dirty="0" smtClean="0"/>
                        <a:t>50%</a:t>
                      </a:r>
                      <a:r>
                        <a:rPr lang="fr-FR" baseline="0" dirty="0" smtClean="0"/>
                        <a:t> (plafond 2000,30€)</a:t>
                      </a:r>
                      <a:endParaRPr lang="fr-FR" dirty="0"/>
                    </a:p>
                  </a:txBody>
                  <a:tcPr/>
                </a:tc>
                <a:tc>
                  <a:txBody>
                    <a:bodyPr/>
                    <a:lstStyle/>
                    <a:p>
                      <a:r>
                        <a:rPr lang="fr-FR" dirty="0" smtClean="0"/>
                        <a:t>70% (plafond 4582€)</a:t>
                      </a:r>
                      <a:endParaRPr lang="fr-FR" dirty="0"/>
                    </a:p>
                  </a:txBody>
                  <a:tcPr/>
                </a:tc>
                <a:extLst>
                  <a:ext uri="{0D108BD9-81ED-4DB2-BD59-A6C34878D82A}">
                    <a16:rowId xmlns:a16="http://schemas.microsoft.com/office/drawing/2014/main" val="10763986"/>
                  </a:ext>
                </a:extLst>
              </a:tr>
            </a:tbl>
          </a:graphicData>
        </a:graphic>
      </p:graphicFrame>
    </p:spTree>
    <p:extLst>
      <p:ext uri="{BB962C8B-B14F-4D97-AF65-F5344CB8AC3E}">
        <p14:creationId xmlns:p14="http://schemas.microsoft.com/office/powerpoint/2010/main" val="10126533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1ABE11BF-33A5-4653-A144-CCCBACF58C30}"/>
              </a:ext>
            </a:extLst>
          </p:cNvPr>
          <p:cNvSpPr>
            <a:spLocks noGrp="1"/>
          </p:cNvSpPr>
          <p:nvPr>
            <p:ph type="title"/>
          </p:nvPr>
        </p:nvSpPr>
        <p:spPr>
          <a:xfrm>
            <a:off x="338530" y="1114162"/>
            <a:ext cx="9778813" cy="1225337"/>
          </a:xfrm>
        </p:spPr>
        <p:txBody>
          <a:bodyPr rtlCol="0">
            <a:normAutofit fontScale="90000"/>
          </a:bodyPr>
          <a:lstStyle/>
          <a:p>
            <a:r>
              <a:rPr lang="fr-FR" dirty="0"/>
              <a:t>L'Impact de l'Intelligence Artificielle sur les Ressources Humaines</a:t>
            </a:r>
          </a:p>
        </p:txBody>
      </p:sp>
      <p:sp>
        <p:nvSpPr>
          <p:cNvPr id="7" name="Espace réservé du contenu 6">
            <a:extLst>
              <a:ext uri="{FF2B5EF4-FFF2-40B4-BE49-F238E27FC236}">
                <a16:creationId xmlns:a16="http://schemas.microsoft.com/office/drawing/2014/main" id="{2482DBEC-EE72-4155-ACC5-87E80C5606A9}"/>
              </a:ext>
            </a:extLst>
          </p:cNvPr>
          <p:cNvSpPr>
            <a:spLocks noGrp="1"/>
          </p:cNvSpPr>
          <p:nvPr>
            <p:ph idx="1"/>
          </p:nvPr>
        </p:nvSpPr>
        <p:spPr>
          <a:xfrm>
            <a:off x="503584" y="2339500"/>
            <a:ext cx="5340625" cy="4016850"/>
          </a:xfrm>
        </p:spPr>
        <p:txBody>
          <a:bodyPr rtlCol="0">
            <a:normAutofit lnSpcReduction="10000"/>
          </a:bodyPr>
          <a:lstStyle/>
          <a:p>
            <a:pPr marL="457200" indent="-457200">
              <a:buFont typeface="+mj-lt"/>
              <a:buAutoNum type="arabicPeriod"/>
            </a:pPr>
            <a:r>
              <a:rPr lang="fr-FR" b="1" dirty="0" smtClean="0"/>
              <a:t>Définition</a:t>
            </a:r>
          </a:p>
          <a:p>
            <a:pPr marL="457200" indent="-457200">
              <a:buFont typeface="+mj-lt"/>
              <a:buAutoNum type="arabicPeriod"/>
            </a:pPr>
            <a:r>
              <a:rPr lang="fr-FR" b="1" dirty="0" smtClean="0"/>
              <a:t>IA bras droit des ressources humaines</a:t>
            </a:r>
            <a:endParaRPr lang="fr-FR" dirty="0"/>
          </a:p>
          <a:p>
            <a:pPr marL="457200" indent="-457200">
              <a:buFont typeface="+mj-lt"/>
              <a:buAutoNum type="arabicPeriod"/>
            </a:pPr>
            <a:r>
              <a:rPr lang="fr-FR" b="1" dirty="0" smtClean="0"/>
              <a:t>Défis et enjeux de l’intégration de </a:t>
            </a:r>
            <a:r>
              <a:rPr lang="fr-FR" b="1" dirty="0"/>
              <a:t>l’IA dans </a:t>
            </a:r>
            <a:r>
              <a:rPr lang="fr-FR" b="1" dirty="0" smtClean="0"/>
              <a:t>les métiers de la paie et des </a:t>
            </a:r>
            <a:r>
              <a:rPr lang="fr-FR" b="1" dirty="0"/>
              <a:t>ressources </a:t>
            </a:r>
            <a:r>
              <a:rPr lang="fr-FR" b="1" dirty="0" smtClean="0"/>
              <a:t>humaines</a:t>
            </a:r>
          </a:p>
          <a:p>
            <a:pPr marL="457200" indent="-457200">
              <a:buFont typeface="+mj-lt"/>
              <a:buAutoNum type="arabicPeriod"/>
            </a:pPr>
            <a:r>
              <a:rPr lang="fr-FR" b="1" dirty="0" smtClean="0"/>
              <a:t>L’humain au cœur de notre métier</a:t>
            </a:r>
          </a:p>
          <a:p>
            <a:pPr marL="457200" indent="-457200">
              <a:buFont typeface="+mj-lt"/>
              <a:buAutoNum type="arabicPeriod"/>
            </a:pPr>
            <a:r>
              <a:rPr lang="fr-FR" b="1" dirty="0" smtClean="0"/>
              <a:t>Quelles sont vos préoccupations et vos attentes concernant l’IA sur l’avenir de votre métier ? </a:t>
            </a:r>
          </a:p>
          <a:p>
            <a:pPr marL="457200" indent="-457200">
              <a:buFont typeface="+mj-lt"/>
              <a:buAutoNum type="arabicPeriod"/>
            </a:pPr>
            <a:r>
              <a:rPr lang="fr-FR" b="1" dirty="0" smtClean="0"/>
              <a:t>Cours de Cassation 14/02/2025</a:t>
            </a:r>
          </a:p>
          <a:p>
            <a:pPr marL="457200" indent="-457200">
              <a:buFont typeface="+mj-lt"/>
              <a:buAutoNum type="arabicPeriod"/>
            </a:pPr>
            <a:endParaRPr lang="fr-FR" b="1" dirty="0" smtClean="0"/>
          </a:p>
          <a:p>
            <a:pPr marL="457200" indent="-457200">
              <a:buFont typeface="+mj-lt"/>
              <a:buAutoNum type="arabicPeriod"/>
            </a:pPr>
            <a:endParaRPr lang="fr-FR" b="1" dirty="0" smtClean="0"/>
          </a:p>
          <a:p>
            <a:pPr marL="457200" indent="-457200">
              <a:buFont typeface="+mj-lt"/>
              <a:buAutoNum type="arabicPeriod"/>
            </a:pPr>
            <a:endParaRPr lang="fr-FR" b="1" dirty="0" smtClean="0"/>
          </a:p>
          <a:p>
            <a:pPr marL="457200" indent="-457200">
              <a:buFont typeface="+mj-lt"/>
              <a:buAutoNum type="arabicPeriod"/>
            </a:pPr>
            <a:endParaRPr lang="fr-FR" b="1" dirty="0" smtClean="0"/>
          </a:p>
          <a:p>
            <a:endParaRPr lang="fr-FR" b="1" dirty="0"/>
          </a:p>
        </p:txBody>
      </p:sp>
      <p:pic>
        <p:nvPicPr>
          <p:cNvPr id="13" name="Espace réservé d’image 12">
            <a:extLst>
              <a:ext uri="{FF2B5EF4-FFF2-40B4-BE49-F238E27FC236}">
                <a16:creationId xmlns:a16="http://schemas.microsoft.com/office/drawing/2014/main" id="{066FE296-3466-420F-AD6C-D3A37B973B7D}"/>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tretch>
            <a:fillRect/>
          </a:stretch>
        </p:blipFill>
        <p:spPr>
          <a:xfrm>
            <a:off x="5617529" y="1726831"/>
            <a:ext cx="6574471" cy="3725533"/>
          </a:xfrm>
        </p:spPr>
      </p:pic>
      <p:sp>
        <p:nvSpPr>
          <p:cNvPr id="11" name="Espace réservé du pied de page 10">
            <a:extLst>
              <a:ext uri="{FF2B5EF4-FFF2-40B4-BE49-F238E27FC236}">
                <a16:creationId xmlns:a16="http://schemas.microsoft.com/office/drawing/2014/main" id="{47F4D2C2-B71A-4089-A3FE-603C32706CA6}"/>
              </a:ext>
            </a:extLst>
          </p:cNvPr>
          <p:cNvSpPr>
            <a:spLocks noGrp="1"/>
          </p:cNvSpPr>
          <p:nvPr>
            <p:ph type="ftr" sz="quarter" idx="14"/>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5"/>
          </p:nvPr>
        </p:nvSpPr>
        <p:spPr/>
        <p:txBody>
          <a:bodyPr/>
          <a:lstStyle/>
          <a:p>
            <a:pPr rtl="0"/>
            <a:fld id="{8699F50C-BE38-4BD0-BA84-9B090E1F2B9B}" type="slidenum">
              <a:rPr lang="fr-FR" noProof="0" smtClean="0"/>
              <a:t>11</a:t>
            </a:fld>
            <a:endParaRPr lang="fr-FR" noProof="0" dirty="0"/>
          </a:p>
        </p:txBody>
      </p:sp>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8349" y="365646"/>
            <a:ext cx="2381250" cy="914400"/>
          </a:xfrm>
          <a:prstGeom prst="rect">
            <a:avLst/>
          </a:prstGeom>
        </p:spPr>
      </p:pic>
    </p:spTree>
    <p:extLst>
      <p:ext uri="{BB962C8B-B14F-4D97-AF65-F5344CB8AC3E}">
        <p14:creationId xmlns:p14="http://schemas.microsoft.com/office/powerpoint/2010/main" val="33623608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 name="Espace réservé d’image 58">
            <a:extLst>
              <a:ext uri="{FF2B5EF4-FFF2-40B4-BE49-F238E27FC236}">
                <a16:creationId xmlns:a16="http://schemas.microsoft.com/office/drawing/2014/main" id="{3FCCC668-2247-4814-9CC5-9C5D4B447AA3}"/>
              </a:ext>
            </a:extLst>
          </p:cNvPr>
          <p:cNvPicPr>
            <a:picLocks noGrp="1" noChangeAspect="1"/>
          </p:cNvPicPr>
          <p:nvPr>
            <p:ph type="pic" sz="quarter" idx="4294967295"/>
          </p:nvPr>
        </p:nvPicPr>
        <p:blipFill>
          <a:blip r:embed="rId3">
            <a:extLst>
              <a:ext uri="{28A0092B-C50C-407E-A947-70E740481C1C}">
                <a14:useLocalDpi xmlns:a14="http://schemas.microsoft.com/office/drawing/2010/main" val="0"/>
              </a:ext>
            </a:extLst>
          </a:blip>
          <a:stretch>
            <a:fillRect/>
          </a:stretch>
        </p:blipFill>
        <p:spPr>
          <a:xfrm>
            <a:off x="7192340" y="2882951"/>
            <a:ext cx="4788407" cy="3895910"/>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p:spPr>
      </p:pic>
      <p:sp>
        <p:nvSpPr>
          <p:cNvPr id="41" name="Titre 3">
            <a:extLst>
              <a:ext uri="{FF2B5EF4-FFF2-40B4-BE49-F238E27FC236}">
                <a16:creationId xmlns:a16="http://schemas.microsoft.com/office/drawing/2014/main" id="{1ABD613F-111C-41D6-9F8E-8B2C42A5E047}"/>
              </a:ext>
            </a:extLst>
          </p:cNvPr>
          <p:cNvSpPr>
            <a:spLocks noGrp="1"/>
          </p:cNvSpPr>
          <p:nvPr>
            <p:ph type="title"/>
          </p:nvPr>
        </p:nvSpPr>
        <p:spPr>
          <a:xfrm>
            <a:off x="89914" y="700701"/>
            <a:ext cx="10498572" cy="1215566"/>
          </a:xfrm>
        </p:spPr>
        <p:txBody>
          <a:bodyPr rtlCol="0">
            <a:normAutofit/>
          </a:bodyPr>
          <a:lstStyle/>
          <a:p>
            <a:r>
              <a:rPr lang="fr-FR" dirty="0" smtClean="0"/>
              <a:t>Définition de L’ Intelligence artificielle</a:t>
            </a:r>
            <a:r>
              <a:rPr lang="fr-FR" dirty="0"/>
              <a:t> </a:t>
            </a:r>
          </a:p>
        </p:txBody>
      </p:sp>
      <p:sp>
        <p:nvSpPr>
          <p:cNvPr id="42" name="Espace réservé du contenu 6">
            <a:extLst>
              <a:ext uri="{FF2B5EF4-FFF2-40B4-BE49-F238E27FC236}">
                <a16:creationId xmlns:a16="http://schemas.microsoft.com/office/drawing/2014/main" id="{55EACD59-7C51-4810-94C6-BCB4D12346DC}"/>
              </a:ext>
            </a:extLst>
          </p:cNvPr>
          <p:cNvSpPr>
            <a:spLocks noGrp="1"/>
          </p:cNvSpPr>
          <p:nvPr>
            <p:ph idx="4294967295"/>
          </p:nvPr>
        </p:nvSpPr>
        <p:spPr>
          <a:xfrm>
            <a:off x="89914" y="1916267"/>
            <a:ext cx="8696277" cy="4113472"/>
          </a:xfrm>
          <a:prstGeom prst="rect">
            <a:avLst/>
          </a:prstGeom>
        </p:spPr>
        <p:txBody>
          <a:bodyPr rtlCol="0">
            <a:normAutofit fontScale="92500" lnSpcReduction="10000"/>
          </a:bodyPr>
          <a:lstStyle/>
          <a:p>
            <a:pPr marL="0" lvl="0" indent="0" fontAlgn="base">
              <a:buNone/>
            </a:pPr>
            <a:r>
              <a:rPr lang="fr-FR" sz="2200" dirty="0"/>
              <a:t>Le </a:t>
            </a:r>
            <a:r>
              <a:rPr lang="fr-FR" sz="2200" b="1" dirty="0"/>
              <a:t>Parlement européen</a:t>
            </a:r>
            <a:r>
              <a:rPr lang="fr-FR" sz="2200" dirty="0"/>
              <a:t>, définit l’intelligence artificielle comme tout </a:t>
            </a:r>
            <a:r>
              <a:rPr lang="fr-FR" sz="2200" b="1" dirty="0"/>
              <a:t>outil</a:t>
            </a:r>
            <a:r>
              <a:rPr lang="fr-FR" sz="2200" dirty="0"/>
              <a:t> utilisé par une machine </a:t>
            </a:r>
            <a:r>
              <a:rPr lang="fr-FR" sz="2200" b="1" dirty="0"/>
              <a:t>capable de </a:t>
            </a:r>
            <a:r>
              <a:rPr lang="fr-FR" sz="2200" b="1" dirty="0" smtClean="0"/>
              <a:t>« reproduire </a:t>
            </a:r>
            <a:r>
              <a:rPr lang="fr-FR" sz="2200" b="1" dirty="0"/>
              <a:t>des comportements liés aux humains, tels que le raisonnement, la planification et la </a:t>
            </a:r>
            <a:r>
              <a:rPr lang="fr-FR" sz="2200" b="1" dirty="0" smtClean="0"/>
              <a:t>créativité »</a:t>
            </a:r>
          </a:p>
          <a:p>
            <a:pPr marL="0" lvl="0" indent="0" fontAlgn="base">
              <a:buNone/>
            </a:pPr>
            <a:r>
              <a:rPr lang="fr-FR" sz="2200" b="1" dirty="0" smtClean="0"/>
              <a:t>Voici la définition de l’ IA ACT : le </a:t>
            </a:r>
            <a:r>
              <a:rPr lang="fr-FR" sz="2200" b="1" dirty="0" smtClean="0"/>
              <a:t>système </a:t>
            </a:r>
            <a:r>
              <a:rPr lang="fr-FR" sz="2200" b="1" dirty="0"/>
              <a:t>d'IA </a:t>
            </a:r>
            <a:r>
              <a:rPr lang="fr-FR" sz="2200" dirty="0" smtClean="0"/>
              <a:t>désigne </a:t>
            </a:r>
            <a:r>
              <a:rPr lang="fr-FR" sz="2200" dirty="0"/>
              <a:t>un système basé sur une machine qui est conçu pour fonctionner avec différents niveaux d'autonomie et qui peut faire preuve d'adaptabilité après déploiement et qui, pour des objectifs explicites ou implicites, déduit, à partir des entrées qu'il reçoit, comment générer des sorties telles que des prédictions, du contenu, des recommandations ou des décisions qui peuvent influencer les environnements physiques ou </a:t>
            </a:r>
            <a:r>
              <a:rPr lang="fr-FR" sz="2200" dirty="0" smtClean="0"/>
              <a:t>virtuels.</a:t>
            </a:r>
          </a:p>
          <a:p>
            <a:pPr marL="0" indent="0" fontAlgn="base">
              <a:buNone/>
            </a:pPr>
            <a:r>
              <a:rPr lang="fr-FR" sz="2200" b="1" dirty="0"/>
              <a:t>L’IA Act est le tout premier cadre juridique sur l’IA</a:t>
            </a:r>
            <a:r>
              <a:rPr lang="fr-FR" sz="2200" dirty="0"/>
              <a:t>. Outre insister sur la nécessité de maintenir la supervision humaine, cette réglementation européenne établit un cadre pour classifier les outils de l’IA par niveau de risque (échelle allant de 1 à 4). L’objectif est de veiller à ce que ces outils respectent les droits fondamentaux, la sécurité et les principes éthiques. Entrée en vigueur au 1er août 2024, cette loi sera pleinement applicable d’ici 2026</a:t>
            </a:r>
          </a:p>
          <a:p>
            <a:pPr marL="0" lvl="0" indent="0" fontAlgn="base">
              <a:buNone/>
            </a:pPr>
            <a:endParaRPr lang="fr-FR" sz="1800" dirty="0"/>
          </a:p>
        </p:txBody>
      </p:sp>
      <p:sp>
        <p:nvSpPr>
          <p:cNvPr id="35" name="Espace réservé du pied de page 34">
            <a:extLst>
              <a:ext uri="{FF2B5EF4-FFF2-40B4-BE49-F238E27FC236}">
                <a16:creationId xmlns:a16="http://schemas.microsoft.com/office/drawing/2014/main" id="{6390A22B-EC07-E942-A46F-F36FDD7FDB9D}"/>
              </a:ext>
            </a:extLst>
          </p:cNvPr>
          <p:cNvSpPr>
            <a:spLocks noGrp="1"/>
          </p:cNvSpPr>
          <p:nvPr>
            <p:ph type="ftr" sz="quarter" idx="15"/>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6"/>
          </p:nvPr>
        </p:nvSpPr>
        <p:spPr/>
        <p:txBody>
          <a:bodyPr/>
          <a:lstStyle/>
          <a:p>
            <a:pPr rtl="0"/>
            <a:fld id="{8699F50C-BE38-4BD0-BA84-9B090E1F2B9B}" type="slidenum">
              <a:rPr lang="fr-FR" noProof="0" smtClean="0"/>
              <a:t>12</a:t>
            </a:fld>
            <a:endParaRPr lang="fr-FR" noProof="0" dirty="0"/>
          </a:p>
        </p:txBody>
      </p:sp>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6544" y="394084"/>
            <a:ext cx="2381250" cy="914400"/>
          </a:xfrm>
          <a:prstGeom prst="rect">
            <a:avLst/>
          </a:prstGeom>
        </p:spPr>
      </p:pic>
    </p:spTree>
    <p:extLst>
      <p:ext uri="{BB962C8B-B14F-4D97-AF65-F5344CB8AC3E}">
        <p14:creationId xmlns:p14="http://schemas.microsoft.com/office/powerpoint/2010/main" val="35347262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 name="Espace réservé d’image 58">
            <a:extLst>
              <a:ext uri="{FF2B5EF4-FFF2-40B4-BE49-F238E27FC236}">
                <a16:creationId xmlns:a16="http://schemas.microsoft.com/office/drawing/2014/main" id="{3FCCC668-2247-4814-9CC5-9C5D4B447AA3}"/>
              </a:ext>
            </a:extLst>
          </p:cNvPr>
          <p:cNvPicPr>
            <a:picLocks noGrp="1" noChangeAspect="1"/>
          </p:cNvPicPr>
          <p:nvPr>
            <p:ph type="pic" sz="quarter" idx="4294967295"/>
          </p:nvPr>
        </p:nvPicPr>
        <p:blipFill>
          <a:blip r:embed="rId3">
            <a:extLst>
              <a:ext uri="{28A0092B-C50C-407E-A947-70E740481C1C}">
                <a14:useLocalDpi xmlns:a14="http://schemas.microsoft.com/office/drawing/2010/main" val="0"/>
              </a:ext>
            </a:extLst>
          </a:blip>
          <a:stretch>
            <a:fillRect/>
          </a:stretch>
        </p:blipFill>
        <p:spPr>
          <a:xfrm>
            <a:off x="8083826" y="2835965"/>
            <a:ext cx="3883968" cy="3723861"/>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p:spPr>
      </p:pic>
      <p:sp>
        <p:nvSpPr>
          <p:cNvPr id="41" name="Titre 3">
            <a:extLst>
              <a:ext uri="{FF2B5EF4-FFF2-40B4-BE49-F238E27FC236}">
                <a16:creationId xmlns:a16="http://schemas.microsoft.com/office/drawing/2014/main" id="{1ABD613F-111C-41D6-9F8E-8B2C42A5E047}"/>
              </a:ext>
            </a:extLst>
          </p:cNvPr>
          <p:cNvSpPr>
            <a:spLocks noGrp="1"/>
          </p:cNvSpPr>
          <p:nvPr>
            <p:ph type="title"/>
          </p:nvPr>
        </p:nvSpPr>
        <p:spPr>
          <a:xfrm>
            <a:off x="531378" y="683777"/>
            <a:ext cx="10498572" cy="1215566"/>
          </a:xfrm>
        </p:spPr>
        <p:txBody>
          <a:bodyPr rtlCol="0">
            <a:normAutofit/>
          </a:bodyPr>
          <a:lstStyle/>
          <a:p>
            <a:r>
              <a:rPr lang="fr-FR" dirty="0" smtClean="0"/>
              <a:t>IA bras droit des ressources humaines</a:t>
            </a:r>
            <a:r>
              <a:rPr lang="fr-FR" dirty="0"/>
              <a:t> </a:t>
            </a:r>
          </a:p>
        </p:txBody>
      </p:sp>
      <p:sp>
        <p:nvSpPr>
          <p:cNvPr id="35" name="Espace réservé du pied de page 34">
            <a:extLst>
              <a:ext uri="{FF2B5EF4-FFF2-40B4-BE49-F238E27FC236}">
                <a16:creationId xmlns:a16="http://schemas.microsoft.com/office/drawing/2014/main" id="{6390A22B-EC07-E942-A46F-F36FDD7FDB9D}"/>
              </a:ext>
            </a:extLst>
          </p:cNvPr>
          <p:cNvSpPr>
            <a:spLocks noGrp="1"/>
          </p:cNvSpPr>
          <p:nvPr>
            <p:ph type="ftr" sz="quarter" idx="15"/>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6"/>
          </p:nvPr>
        </p:nvSpPr>
        <p:spPr/>
        <p:txBody>
          <a:bodyPr/>
          <a:lstStyle/>
          <a:p>
            <a:pPr rtl="0"/>
            <a:fld id="{8699F50C-BE38-4BD0-BA84-9B090E1F2B9B}" type="slidenum">
              <a:rPr lang="fr-FR" noProof="0" smtClean="0"/>
              <a:t>13</a:t>
            </a:fld>
            <a:endParaRPr lang="fr-FR" noProof="0" dirty="0"/>
          </a:p>
        </p:txBody>
      </p:sp>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6544" y="394084"/>
            <a:ext cx="2381250" cy="914400"/>
          </a:xfrm>
          <a:prstGeom prst="rect">
            <a:avLst/>
          </a:prstGeom>
        </p:spPr>
      </p:pic>
      <p:sp>
        <p:nvSpPr>
          <p:cNvPr id="4" name="ZoneTexte 3"/>
          <p:cNvSpPr txBox="1"/>
          <p:nvPr/>
        </p:nvSpPr>
        <p:spPr>
          <a:xfrm>
            <a:off x="338530" y="1899343"/>
            <a:ext cx="8725957" cy="4678204"/>
          </a:xfrm>
          <a:prstGeom prst="rect">
            <a:avLst/>
          </a:prstGeom>
          <a:noFill/>
        </p:spPr>
        <p:txBody>
          <a:bodyPr wrap="square" rtlCol="0">
            <a:spAutoFit/>
          </a:bodyPr>
          <a:lstStyle/>
          <a:p>
            <a:r>
              <a:rPr lang="fr-FR" sz="2000" dirty="0"/>
              <a:t>Ce n’est plus un secret pour personne : </a:t>
            </a:r>
            <a:r>
              <a:rPr lang="fr-FR" sz="2000" b="1" dirty="0"/>
              <a:t>l’automatisation des tâches administratives constitue l’un des principaux avantages de l’IA pour la sphère RH</a:t>
            </a:r>
            <a:r>
              <a:rPr lang="fr-FR" sz="2000" dirty="0"/>
              <a:t>. La technologie permettant, entre autres, de traiter les opérations récurrentes et chronophages. </a:t>
            </a:r>
          </a:p>
          <a:p>
            <a:r>
              <a:rPr lang="fr-FR" sz="2000" dirty="0"/>
              <a:t>Congés, paie, contrat, données du personnel, formation, etc. Des tâches qui constituent une part importante du travail quotidien des RH. Mais qui, d’autre part, monopolisent leur temps, au détriment d’autres missions.</a:t>
            </a:r>
          </a:p>
          <a:p>
            <a:r>
              <a:rPr lang="fr-FR" sz="2000" dirty="0"/>
              <a:t>Or, grâce à l’IA, ces processus répétitifs peuvent désormais être automatisés. En ce sens, des systèmes d’IA peuvent, par exemple, générer automatiquement des contrats en fonction de renseignements prédéfinis. Tout comme ils peuvent gérer les demandes de congés en temps réel. </a:t>
            </a:r>
          </a:p>
          <a:p>
            <a:r>
              <a:rPr lang="fr-FR" sz="2000" dirty="0"/>
              <a:t>Ainsi, la technologie permet à la fois de réduire les erreurs humaines et d’accélérer les procédures. Tout en permettant aux professionnels RH de se libérer du temps au profit de missions à plus forte valeur ajoutée : celles centrées sur l’humain.</a:t>
            </a:r>
          </a:p>
          <a:p>
            <a:r>
              <a:rPr lang="fr-FR" dirty="0"/>
              <a:t> </a:t>
            </a:r>
          </a:p>
        </p:txBody>
      </p:sp>
    </p:spTree>
    <p:extLst>
      <p:ext uri="{BB962C8B-B14F-4D97-AF65-F5344CB8AC3E}">
        <p14:creationId xmlns:p14="http://schemas.microsoft.com/office/powerpoint/2010/main" val="39412861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 name="Espace réservé d’image 58">
            <a:extLst>
              <a:ext uri="{FF2B5EF4-FFF2-40B4-BE49-F238E27FC236}">
                <a16:creationId xmlns:a16="http://schemas.microsoft.com/office/drawing/2014/main" id="{3FCCC668-2247-4814-9CC5-9C5D4B447AA3}"/>
              </a:ext>
            </a:extLst>
          </p:cNvPr>
          <p:cNvPicPr>
            <a:picLocks noGrp="1" noChangeAspect="1"/>
          </p:cNvPicPr>
          <p:nvPr>
            <p:ph type="pic" sz="quarter" idx="4294967295"/>
          </p:nvPr>
        </p:nvPicPr>
        <p:blipFill>
          <a:blip r:embed="rId3">
            <a:extLst>
              <a:ext uri="{28A0092B-C50C-407E-A947-70E740481C1C}">
                <a14:useLocalDpi xmlns:a14="http://schemas.microsoft.com/office/drawing/2010/main" val="0"/>
              </a:ext>
            </a:extLst>
          </a:blip>
          <a:stretch>
            <a:fillRect/>
          </a:stretch>
        </p:blipFill>
        <p:spPr>
          <a:xfrm>
            <a:off x="8083826" y="2835965"/>
            <a:ext cx="3883968" cy="3723861"/>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p:spPr>
      </p:pic>
      <p:sp>
        <p:nvSpPr>
          <p:cNvPr id="41" name="Titre 3">
            <a:extLst>
              <a:ext uri="{FF2B5EF4-FFF2-40B4-BE49-F238E27FC236}">
                <a16:creationId xmlns:a16="http://schemas.microsoft.com/office/drawing/2014/main" id="{1ABD613F-111C-41D6-9F8E-8B2C42A5E047}"/>
              </a:ext>
            </a:extLst>
          </p:cNvPr>
          <p:cNvSpPr>
            <a:spLocks noGrp="1"/>
          </p:cNvSpPr>
          <p:nvPr>
            <p:ph type="title"/>
          </p:nvPr>
        </p:nvSpPr>
        <p:spPr>
          <a:xfrm>
            <a:off x="531378" y="683777"/>
            <a:ext cx="10498572" cy="1215566"/>
          </a:xfrm>
        </p:spPr>
        <p:txBody>
          <a:bodyPr rtlCol="0">
            <a:normAutofit/>
          </a:bodyPr>
          <a:lstStyle/>
          <a:p>
            <a:r>
              <a:rPr lang="fr-FR" dirty="0" smtClean="0"/>
              <a:t>IA bras droit des ressources humaines</a:t>
            </a:r>
            <a:r>
              <a:rPr lang="fr-FR" dirty="0"/>
              <a:t> </a:t>
            </a:r>
          </a:p>
        </p:txBody>
      </p:sp>
      <p:sp>
        <p:nvSpPr>
          <p:cNvPr id="35" name="Espace réservé du pied de page 34">
            <a:extLst>
              <a:ext uri="{FF2B5EF4-FFF2-40B4-BE49-F238E27FC236}">
                <a16:creationId xmlns:a16="http://schemas.microsoft.com/office/drawing/2014/main" id="{6390A22B-EC07-E942-A46F-F36FDD7FDB9D}"/>
              </a:ext>
            </a:extLst>
          </p:cNvPr>
          <p:cNvSpPr>
            <a:spLocks noGrp="1"/>
          </p:cNvSpPr>
          <p:nvPr>
            <p:ph type="ftr" sz="quarter" idx="15"/>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6"/>
          </p:nvPr>
        </p:nvSpPr>
        <p:spPr/>
        <p:txBody>
          <a:bodyPr/>
          <a:lstStyle/>
          <a:p>
            <a:pPr rtl="0"/>
            <a:fld id="{8699F50C-BE38-4BD0-BA84-9B090E1F2B9B}" type="slidenum">
              <a:rPr lang="fr-FR" noProof="0" smtClean="0"/>
              <a:t>14</a:t>
            </a:fld>
            <a:endParaRPr lang="fr-FR" noProof="0" dirty="0"/>
          </a:p>
        </p:txBody>
      </p:sp>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6544" y="394084"/>
            <a:ext cx="2381250" cy="914400"/>
          </a:xfrm>
          <a:prstGeom prst="rect">
            <a:avLst/>
          </a:prstGeom>
        </p:spPr>
      </p:pic>
      <p:sp>
        <p:nvSpPr>
          <p:cNvPr id="4" name="ZoneTexte 3"/>
          <p:cNvSpPr txBox="1"/>
          <p:nvPr/>
        </p:nvSpPr>
        <p:spPr>
          <a:xfrm>
            <a:off x="338530" y="1899343"/>
            <a:ext cx="8606687" cy="4524315"/>
          </a:xfrm>
          <a:prstGeom prst="rect">
            <a:avLst/>
          </a:prstGeom>
          <a:noFill/>
        </p:spPr>
        <p:txBody>
          <a:bodyPr wrap="square" rtlCol="0">
            <a:spAutoFit/>
          </a:bodyPr>
          <a:lstStyle/>
          <a:p>
            <a:r>
              <a:rPr lang="fr-FR" dirty="0"/>
              <a:t>Au-delà de l’automatisation, l’IA joue également un rôle dans l’analyse des données RH. Sous sa forme générative, l’intelligence artificielle ne sert pas uniquement à créer du contenu. </a:t>
            </a:r>
          </a:p>
          <a:p>
            <a:r>
              <a:rPr lang="fr-FR" dirty="0"/>
              <a:t>En effet, elle est en mesure de traiter et d’analyser une très grande quantité d’informations. Ceci en dépassant de (très) loin ce que les humains peuvent réaliser eux-mêmes manuellement.</a:t>
            </a:r>
          </a:p>
          <a:p>
            <a:r>
              <a:rPr lang="fr-FR" dirty="0"/>
              <a:t>Une capacité de traitement qui constitue un atout considérable pour la performance RH.</a:t>
            </a:r>
          </a:p>
          <a:p>
            <a:r>
              <a:rPr lang="fr-FR" dirty="0"/>
              <a:t>En effet l’IA va améliorer la capacité à analyser la data RH, ouvrant ainsi la voie à des prises de décisions plus éclairées. Via l’analyse prédictive notamment : </a:t>
            </a:r>
          </a:p>
          <a:p>
            <a:pPr marL="285750" lvl="0" indent="-285750">
              <a:buFont typeface="Arial" panose="020B0604020202020204" pitchFamily="34" charset="0"/>
              <a:buChar char="•"/>
            </a:pPr>
            <a:r>
              <a:rPr lang="fr-FR" dirty="0"/>
              <a:t>anticipation des besoins en recrutement ;</a:t>
            </a:r>
          </a:p>
          <a:p>
            <a:pPr marL="285750" lvl="0" indent="-285750">
              <a:buFont typeface="Arial" panose="020B0604020202020204" pitchFamily="34" charset="0"/>
              <a:buChar char="•"/>
            </a:pPr>
            <a:r>
              <a:rPr lang="fr-FR" dirty="0"/>
              <a:t>organisation des départs ;</a:t>
            </a:r>
          </a:p>
          <a:p>
            <a:pPr marL="285750" lvl="0" indent="-285750">
              <a:buFont typeface="Arial" panose="020B0604020202020204" pitchFamily="34" charset="0"/>
              <a:buChar char="•"/>
            </a:pPr>
            <a:r>
              <a:rPr lang="fr-FR" dirty="0"/>
              <a:t>identification des talents à fort potentiel, etc.</a:t>
            </a:r>
          </a:p>
          <a:p>
            <a:r>
              <a:rPr lang="fr-FR" dirty="0"/>
              <a:t>L</a:t>
            </a:r>
            <a:r>
              <a:rPr lang="fr-FR" dirty="0" smtClean="0"/>
              <a:t>’IA </a:t>
            </a:r>
            <a:r>
              <a:rPr lang="fr-FR" dirty="0"/>
              <a:t>peut croiser des résultats issus de plusieurs sources et, ainsi, fournir une vision plus complète et précise de la performance des employés. Ce qui, permet d’optimiser la gestion des talents et d’ajuster les stratégies de développement des </a:t>
            </a:r>
            <a:r>
              <a:rPr lang="fr-FR" dirty="0" smtClean="0"/>
              <a:t>compétences.</a:t>
            </a:r>
            <a:endParaRPr lang="fr-FR" dirty="0"/>
          </a:p>
          <a:p>
            <a:r>
              <a:rPr lang="fr-FR" dirty="0"/>
              <a:t> </a:t>
            </a:r>
          </a:p>
        </p:txBody>
      </p:sp>
    </p:spTree>
    <p:extLst>
      <p:ext uri="{BB962C8B-B14F-4D97-AF65-F5344CB8AC3E}">
        <p14:creationId xmlns:p14="http://schemas.microsoft.com/office/powerpoint/2010/main" val="35405717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re 3">
            <a:extLst>
              <a:ext uri="{FF2B5EF4-FFF2-40B4-BE49-F238E27FC236}">
                <a16:creationId xmlns:a16="http://schemas.microsoft.com/office/drawing/2014/main" id="{1ABD613F-111C-41D6-9F8E-8B2C42A5E047}"/>
              </a:ext>
            </a:extLst>
          </p:cNvPr>
          <p:cNvSpPr>
            <a:spLocks noGrp="1"/>
          </p:cNvSpPr>
          <p:nvPr>
            <p:ph type="title"/>
          </p:nvPr>
        </p:nvSpPr>
        <p:spPr>
          <a:xfrm>
            <a:off x="182818" y="1324948"/>
            <a:ext cx="10498572" cy="1540733"/>
          </a:xfrm>
        </p:spPr>
        <p:txBody>
          <a:bodyPr rtlCol="0">
            <a:normAutofit fontScale="90000"/>
          </a:bodyPr>
          <a:lstStyle/>
          <a:p>
            <a:r>
              <a:rPr lang="fr-FR" dirty="0"/>
              <a:t>Défis et enjeux de l’intégration de l’IA dans les métiers de la paie et des ressources humaines</a:t>
            </a:r>
            <a:br>
              <a:rPr lang="fr-FR" dirty="0"/>
            </a:br>
            <a:r>
              <a:rPr lang="fr-FR" dirty="0"/>
              <a:t> </a:t>
            </a:r>
          </a:p>
        </p:txBody>
      </p:sp>
      <p:sp>
        <p:nvSpPr>
          <p:cNvPr id="42" name="Espace réservé du contenu 6">
            <a:extLst>
              <a:ext uri="{FF2B5EF4-FFF2-40B4-BE49-F238E27FC236}">
                <a16:creationId xmlns:a16="http://schemas.microsoft.com/office/drawing/2014/main" id="{55EACD59-7C51-4810-94C6-BCB4D12346DC}"/>
              </a:ext>
            </a:extLst>
          </p:cNvPr>
          <p:cNvSpPr>
            <a:spLocks noGrp="1"/>
          </p:cNvSpPr>
          <p:nvPr>
            <p:ph idx="4294967295"/>
          </p:nvPr>
        </p:nvSpPr>
        <p:spPr>
          <a:xfrm>
            <a:off x="451865" y="2460440"/>
            <a:ext cx="5884662" cy="3517498"/>
          </a:xfrm>
          <a:prstGeom prst="rect">
            <a:avLst/>
          </a:prstGeom>
        </p:spPr>
        <p:txBody>
          <a:bodyPr rtlCol="0">
            <a:normAutofit fontScale="62500" lnSpcReduction="20000"/>
          </a:bodyPr>
          <a:lstStyle/>
          <a:p>
            <a:pPr marL="0" indent="0" fontAlgn="base">
              <a:buNone/>
            </a:pPr>
            <a:r>
              <a:rPr lang="fr-FR" sz="2900" dirty="0"/>
              <a:t>Malgré les nombreux avantages de l’IA pour les professionnels de la paie, elle présente également des défis. Les entreprises peuvent faire face à divers obstacles lors de l’intégration de l’IA dans leurs processus de paie, tels que :</a:t>
            </a:r>
          </a:p>
          <a:p>
            <a:pPr algn="just" fontAlgn="base"/>
            <a:r>
              <a:rPr lang="fr-FR" sz="2900" dirty="0"/>
              <a:t>des coûts initiaux élevés,</a:t>
            </a:r>
          </a:p>
          <a:p>
            <a:pPr algn="just" fontAlgn="base"/>
            <a:r>
              <a:rPr lang="fr-FR" sz="2900" dirty="0"/>
              <a:t>la confidentialité des données,</a:t>
            </a:r>
          </a:p>
          <a:p>
            <a:pPr algn="just" fontAlgn="base"/>
            <a:r>
              <a:rPr lang="fr-FR" sz="2900" dirty="0"/>
              <a:t>la résistance au </a:t>
            </a:r>
            <a:r>
              <a:rPr lang="fr-FR" sz="2900" dirty="0" smtClean="0"/>
              <a:t>changement</a:t>
            </a:r>
            <a:r>
              <a:rPr lang="fr-FR" sz="2900" dirty="0"/>
              <a:t> </a:t>
            </a:r>
            <a:r>
              <a:rPr lang="fr-FR" sz="2900" dirty="0" smtClean="0"/>
              <a:t>la </a:t>
            </a:r>
            <a:r>
              <a:rPr lang="fr-FR" sz="2900" dirty="0"/>
              <a:t>maintenance,</a:t>
            </a:r>
          </a:p>
          <a:p>
            <a:pPr algn="just" fontAlgn="base"/>
            <a:r>
              <a:rPr lang="fr-FR" sz="2900" dirty="0"/>
              <a:t>les besoins en compétences </a:t>
            </a:r>
            <a:r>
              <a:rPr lang="fr-FR" sz="2900" dirty="0" smtClean="0"/>
              <a:t>spécialisées ( Formation) </a:t>
            </a:r>
            <a:endParaRPr lang="fr-FR" sz="2900" dirty="0"/>
          </a:p>
          <a:p>
            <a:pPr marL="0" indent="0" fontAlgn="base">
              <a:buNone/>
            </a:pPr>
            <a:r>
              <a:rPr lang="fr-FR" sz="2900" dirty="0"/>
              <a:t>Il est essentiel que les professionnels de la paie restent à l'écoute des développements technologiques et investissent dans leur propre développement pour tirer pleinement parti de cette nouvelle ère de la paie assistée par l'IA</a:t>
            </a:r>
            <a:r>
              <a:rPr lang="fr-FR" sz="2900" dirty="0" smtClean="0"/>
              <a:t>.</a:t>
            </a:r>
          </a:p>
          <a:p>
            <a:pPr lvl="0" fontAlgn="base"/>
            <a:endParaRPr lang="fr-FR" dirty="0"/>
          </a:p>
        </p:txBody>
      </p:sp>
      <p:pic>
        <p:nvPicPr>
          <p:cNvPr id="59" name="Espace réservé d’image 58">
            <a:extLst>
              <a:ext uri="{FF2B5EF4-FFF2-40B4-BE49-F238E27FC236}">
                <a16:creationId xmlns:a16="http://schemas.microsoft.com/office/drawing/2014/main" id="{3FCCC668-2247-4814-9CC5-9C5D4B447AA3}"/>
              </a:ext>
            </a:extLst>
          </p:cNvPr>
          <p:cNvPicPr>
            <a:picLocks noGrp="1" noChangeAspect="1"/>
          </p:cNvPicPr>
          <p:nvPr>
            <p:ph type="pic" sz="quarter" idx="4294967295"/>
          </p:nvPr>
        </p:nvPicPr>
        <p:blipFill>
          <a:blip r:embed="rId3">
            <a:extLst>
              <a:ext uri="{28A0092B-C50C-407E-A947-70E740481C1C}">
                <a14:useLocalDpi xmlns:a14="http://schemas.microsoft.com/office/drawing/2010/main" val="0"/>
              </a:ext>
            </a:extLst>
          </a:blip>
          <a:stretch>
            <a:fillRect/>
          </a:stretch>
        </p:blipFill>
        <p:spPr>
          <a:xfrm>
            <a:off x="7422655" y="2460440"/>
            <a:ext cx="4140679" cy="3895910"/>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p:spPr>
      </p:pic>
      <p:sp>
        <p:nvSpPr>
          <p:cNvPr id="35" name="Espace réservé du pied de page 34">
            <a:extLst>
              <a:ext uri="{FF2B5EF4-FFF2-40B4-BE49-F238E27FC236}">
                <a16:creationId xmlns:a16="http://schemas.microsoft.com/office/drawing/2014/main" id="{6390A22B-EC07-E942-A46F-F36FDD7FDB9D}"/>
              </a:ext>
            </a:extLst>
          </p:cNvPr>
          <p:cNvSpPr>
            <a:spLocks noGrp="1"/>
          </p:cNvSpPr>
          <p:nvPr>
            <p:ph type="ftr" sz="quarter" idx="15"/>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6"/>
          </p:nvPr>
        </p:nvSpPr>
        <p:spPr/>
        <p:txBody>
          <a:bodyPr/>
          <a:lstStyle/>
          <a:p>
            <a:pPr rtl="0"/>
            <a:fld id="{8699F50C-BE38-4BD0-BA84-9B090E1F2B9B}" type="slidenum">
              <a:rPr lang="fr-FR" noProof="0" smtClean="0"/>
              <a:t>15</a:t>
            </a:fld>
            <a:endParaRPr lang="fr-FR" noProof="0" dirty="0"/>
          </a:p>
        </p:txBody>
      </p:sp>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6544" y="394084"/>
            <a:ext cx="2381250" cy="914400"/>
          </a:xfrm>
          <a:prstGeom prst="rect">
            <a:avLst/>
          </a:prstGeom>
        </p:spPr>
      </p:pic>
    </p:spTree>
    <p:extLst>
      <p:ext uri="{BB962C8B-B14F-4D97-AF65-F5344CB8AC3E}">
        <p14:creationId xmlns:p14="http://schemas.microsoft.com/office/powerpoint/2010/main" val="37748267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re 3">
            <a:extLst>
              <a:ext uri="{FF2B5EF4-FFF2-40B4-BE49-F238E27FC236}">
                <a16:creationId xmlns:a16="http://schemas.microsoft.com/office/drawing/2014/main" id="{1ABD613F-111C-41D6-9F8E-8B2C42A5E047}"/>
              </a:ext>
            </a:extLst>
          </p:cNvPr>
          <p:cNvSpPr>
            <a:spLocks noGrp="1"/>
          </p:cNvSpPr>
          <p:nvPr>
            <p:ph type="title"/>
          </p:nvPr>
        </p:nvSpPr>
        <p:spPr>
          <a:xfrm>
            <a:off x="182818" y="1324948"/>
            <a:ext cx="10498572" cy="1540733"/>
          </a:xfrm>
        </p:spPr>
        <p:txBody>
          <a:bodyPr rtlCol="0">
            <a:normAutofit fontScale="90000"/>
          </a:bodyPr>
          <a:lstStyle/>
          <a:p>
            <a:r>
              <a:rPr lang="fr-FR" dirty="0"/>
              <a:t>Défis et enjeux de l’intégration de l’IA dans les métiers de la paie et des ressources humaines</a:t>
            </a:r>
            <a:br>
              <a:rPr lang="fr-FR" dirty="0"/>
            </a:br>
            <a:r>
              <a:rPr lang="fr-FR" dirty="0"/>
              <a:t> </a:t>
            </a:r>
          </a:p>
        </p:txBody>
      </p:sp>
      <p:sp>
        <p:nvSpPr>
          <p:cNvPr id="42" name="Espace réservé du contenu 6">
            <a:extLst>
              <a:ext uri="{FF2B5EF4-FFF2-40B4-BE49-F238E27FC236}">
                <a16:creationId xmlns:a16="http://schemas.microsoft.com/office/drawing/2014/main" id="{55EACD59-7C51-4810-94C6-BCB4D12346DC}"/>
              </a:ext>
            </a:extLst>
          </p:cNvPr>
          <p:cNvSpPr>
            <a:spLocks noGrp="1"/>
          </p:cNvSpPr>
          <p:nvPr>
            <p:ph idx="4294967295"/>
          </p:nvPr>
        </p:nvSpPr>
        <p:spPr>
          <a:xfrm>
            <a:off x="451864" y="2460440"/>
            <a:ext cx="9134679" cy="4099386"/>
          </a:xfrm>
          <a:prstGeom prst="rect">
            <a:avLst/>
          </a:prstGeom>
        </p:spPr>
        <p:txBody>
          <a:bodyPr rtlCol="0">
            <a:normAutofit fontScale="62500" lnSpcReduction="20000"/>
          </a:bodyPr>
          <a:lstStyle/>
          <a:p>
            <a:pPr marL="0" lvl="0" indent="0" fontAlgn="base">
              <a:buNone/>
            </a:pPr>
            <a:r>
              <a:rPr lang="fr-FR" u="sng" dirty="0" smtClean="0"/>
              <a:t>Les enjeux de l’intégration de l’ IA dans notre métiers:</a:t>
            </a:r>
          </a:p>
          <a:p>
            <a:pPr fontAlgn="base"/>
            <a:r>
              <a:rPr lang="fr-FR" b="1" u="sng" dirty="0" smtClean="0"/>
              <a:t>Gain </a:t>
            </a:r>
            <a:r>
              <a:rPr lang="fr-FR" b="1" u="sng" dirty="0"/>
              <a:t>de </a:t>
            </a:r>
            <a:r>
              <a:rPr lang="fr-FR" b="1" u="sng" dirty="0" smtClean="0"/>
              <a:t>productivité</a:t>
            </a:r>
          </a:p>
          <a:p>
            <a:pPr marL="0" indent="0">
              <a:buNone/>
            </a:pPr>
            <a:r>
              <a:rPr lang="fr-FR" dirty="0"/>
              <a:t>Automatiser au maximum les processus de paie entraîne inévitablement un </a:t>
            </a:r>
            <a:r>
              <a:rPr lang="fr-FR" b="1" dirty="0"/>
              <a:t>gain de productivité pour l’entreprise</a:t>
            </a:r>
            <a:r>
              <a:rPr lang="fr-FR" dirty="0"/>
              <a:t>.</a:t>
            </a:r>
          </a:p>
          <a:p>
            <a:pPr marL="0" indent="0">
              <a:buNone/>
            </a:pPr>
            <a:r>
              <a:rPr lang="fr-FR" dirty="0"/>
              <a:t>Lorsqu’il faut actuellement 5 gestionnaires pour gérer les paies d’une PME de 2 000 salariés, il n’en faudra plus qu’un seul avec une IA développée au maximum de son potentiel. Ceci implique une réduction conséquente du coût salarial d’un service paie</a:t>
            </a:r>
            <a:endParaRPr lang="fr-FR" dirty="0" smtClean="0"/>
          </a:p>
          <a:p>
            <a:pPr fontAlgn="base"/>
            <a:r>
              <a:rPr lang="fr-FR" b="1" u="sng" dirty="0"/>
              <a:t>Une aide au contrôle de </a:t>
            </a:r>
            <a:r>
              <a:rPr lang="fr-FR" b="1" u="sng" dirty="0" smtClean="0"/>
              <a:t>paie</a:t>
            </a:r>
          </a:p>
          <a:p>
            <a:pPr marL="0" indent="0">
              <a:buNone/>
            </a:pPr>
            <a:r>
              <a:rPr lang="fr-FR" dirty="0"/>
              <a:t>L’intelligence artificielle peut représenter une aide précieuse au gestionnaire dans le processus de contrôle de la paie.</a:t>
            </a:r>
          </a:p>
          <a:p>
            <a:pPr marL="0" indent="0">
              <a:buNone/>
            </a:pPr>
            <a:r>
              <a:rPr lang="fr-FR" dirty="0"/>
              <a:t>Exit les retraitements manuels des écritures de paie afin de vérifier l’exactitude des éléments calculés par le logiciel de paie, </a:t>
            </a:r>
            <a:r>
              <a:rPr lang="fr-FR" b="1" dirty="0"/>
              <a:t>c’est au programme d’effectuer ces contrôles</a:t>
            </a:r>
            <a:r>
              <a:rPr lang="fr-FR" dirty="0"/>
              <a:t>, sous la supervision du gestionnaire de paie</a:t>
            </a:r>
            <a:r>
              <a:rPr lang="fr-FR" dirty="0" smtClean="0"/>
              <a:t>.</a:t>
            </a:r>
          </a:p>
          <a:p>
            <a:pPr fontAlgn="base"/>
            <a:r>
              <a:rPr lang="fr-FR" b="1" u="sng" dirty="0"/>
              <a:t>Une paie plus sécurisée</a:t>
            </a:r>
          </a:p>
          <a:p>
            <a:pPr marL="0" indent="0">
              <a:buNone/>
            </a:pPr>
            <a:r>
              <a:rPr lang="fr-FR" dirty="0"/>
              <a:t>Au-delà du gain de productivité procuré par le développement de l’IA, une autre variable est à prendre en considération,</a:t>
            </a:r>
            <a:r>
              <a:rPr lang="fr-FR" b="1" dirty="0"/>
              <a:t> la sécurisation de la paie</a:t>
            </a:r>
            <a:r>
              <a:rPr lang="fr-FR" dirty="0"/>
              <a:t>.</a:t>
            </a:r>
          </a:p>
          <a:p>
            <a:pPr marL="0" indent="0">
              <a:buNone/>
            </a:pPr>
            <a:r>
              <a:rPr lang="fr-FR" dirty="0"/>
              <a:t>Dans le </a:t>
            </a:r>
            <a:r>
              <a:rPr lang="fr-FR" dirty="0" err="1"/>
              <a:t>process</a:t>
            </a:r>
            <a:r>
              <a:rPr lang="fr-FR" dirty="0"/>
              <a:t> de vérification et de pointage des anomalies, si bien paramétrée, c’est bien là qu’entre en jeu l’expert paie humain, </a:t>
            </a:r>
            <a:r>
              <a:rPr lang="fr-FR" b="1" dirty="0"/>
              <a:t>une IA est plus rapide et efficace que l’humain</a:t>
            </a:r>
            <a:r>
              <a:rPr lang="fr-FR" dirty="0"/>
              <a:t>. La paie est ainsi plus sécurisée, ce qui réduit les risques d’erreur</a:t>
            </a:r>
          </a:p>
          <a:p>
            <a:pPr fontAlgn="base"/>
            <a:endParaRPr lang="fr-FR" dirty="0"/>
          </a:p>
          <a:p>
            <a:pPr fontAlgn="base"/>
            <a:endParaRPr lang="fr-FR" dirty="0"/>
          </a:p>
          <a:p>
            <a:pPr marL="0" lvl="0" indent="0" fontAlgn="base">
              <a:buNone/>
            </a:pPr>
            <a:endParaRPr lang="fr-FR" u="sng" dirty="0" smtClean="0"/>
          </a:p>
          <a:p>
            <a:pPr lvl="0" fontAlgn="base"/>
            <a:endParaRPr lang="fr-FR" u="sng" dirty="0"/>
          </a:p>
        </p:txBody>
      </p:sp>
      <p:pic>
        <p:nvPicPr>
          <p:cNvPr id="59" name="Espace réservé d’image 58">
            <a:extLst>
              <a:ext uri="{FF2B5EF4-FFF2-40B4-BE49-F238E27FC236}">
                <a16:creationId xmlns:a16="http://schemas.microsoft.com/office/drawing/2014/main" id="{3FCCC668-2247-4814-9CC5-9C5D4B447AA3}"/>
              </a:ext>
            </a:extLst>
          </p:cNvPr>
          <p:cNvPicPr>
            <a:picLocks noGrp="1" noChangeAspect="1"/>
          </p:cNvPicPr>
          <p:nvPr>
            <p:ph type="pic" sz="quarter" idx="4294967295"/>
          </p:nvPr>
        </p:nvPicPr>
        <p:blipFill>
          <a:blip r:embed="rId3">
            <a:extLst>
              <a:ext uri="{28A0092B-C50C-407E-A947-70E740481C1C}">
                <a14:useLocalDpi xmlns:a14="http://schemas.microsoft.com/office/drawing/2010/main" val="0"/>
              </a:ext>
            </a:extLst>
          </a:blip>
          <a:stretch>
            <a:fillRect/>
          </a:stretch>
        </p:blipFill>
        <p:spPr>
          <a:xfrm>
            <a:off x="8051321" y="3671659"/>
            <a:ext cx="4140679" cy="3864633"/>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p:spPr>
      </p:pic>
      <p:sp>
        <p:nvSpPr>
          <p:cNvPr id="35" name="Espace réservé du pied de page 34">
            <a:extLst>
              <a:ext uri="{FF2B5EF4-FFF2-40B4-BE49-F238E27FC236}">
                <a16:creationId xmlns:a16="http://schemas.microsoft.com/office/drawing/2014/main" id="{6390A22B-EC07-E942-A46F-F36FDD7FDB9D}"/>
              </a:ext>
            </a:extLst>
          </p:cNvPr>
          <p:cNvSpPr>
            <a:spLocks noGrp="1"/>
          </p:cNvSpPr>
          <p:nvPr>
            <p:ph type="ftr" sz="quarter" idx="15"/>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6"/>
          </p:nvPr>
        </p:nvSpPr>
        <p:spPr/>
        <p:txBody>
          <a:bodyPr/>
          <a:lstStyle/>
          <a:p>
            <a:pPr rtl="0"/>
            <a:fld id="{8699F50C-BE38-4BD0-BA84-9B090E1F2B9B}" type="slidenum">
              <a:rPr lang="fr-FR" noProof="0" smtClean="0"/>
              <a:t>16</a:t>
            </a:fld>
            <a:endParaRPr lang="fr-FR" noProof="0" dirty="0"/>
          </a:p>
        </p:txBody>
      </p:sp>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6544" y="394084"/>
            <a:ext cx="2381250" cy="914400"/>
          </a:xfrm>
          <a:prstGeom prst="rect">
            <a:avLst/>
          </a:prstGeom>
        </p:spPr>
      </p:pic>
    </p:spTree>
    <p:extLst>
      <p:ext uri="{BB962C8B-B14F-4D97-AF65-F5344CB8AC3E}">
        <p14:creationId xmlns:p14="http://schemas.microsoft.com/office/powerpoint/2010/main" val="5523032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0399" y="4170270"/>
            <a:ext cx="4346713" cy="2186080"/>
          </a:xfrm>
          <a:prstGeom prst="rect">
            <a:avLst/>
          </a:prstGeom>
        </p:spPr>
      </p:pic>
      <p:sp>
        <p:nvSpPr>
          <p:cNvPr id="4" name="Titre 3">
            <a:extLst>
              <a:ext uri="{FF2B5EF4-FFF2-40B4-BE49-F238E27FC236}">
                <a16:creationId xmlns:a16="http://schemas.microsoft.com/office/drawing/2014/main" id="{E98DCA46-603B-4178-8707-30E192CE6B8D}"/>
              </a:ext>
            </a:extLst>
          </p:cNvPr>
          <p:cNvSpPr>
            <a:spLocks noGrp="1"/>
          </p:cNvSpPr>
          <p:nvPr>
            <p:ph type="title"/>
          </p:nvPr>
        </p:nvSpPr>
        <p:spPr/>
        <p:txBody>
          <a:bodyPr rtlCol="0">
            <a:normAutofit/>
          </a:bodyPr>
          <a:lstStyle/>
          <a:p>
            <a:r>
              <a:rPr lang="fr-FR" dirty="0"/>
              <a:t>L’humain au cœur de notre métier</a:t>
            </a:r>
          </a:p>
        </p:txBody>
      </p:sp>
      <p:sp>
        <p:nvSpPr>
          <p:cNvPr id="8" name="Zone de texte 7">
            <a:hlinkClick r:id="rId4"/>
            <a:extLst>
              <a:ext uri="{FF2B5EF4-FFF2-40B4-BE49-F238E27FC236}">
                <a16:creationId xmlns:a16="http://schemas.microsoft.com/office/drawing/2014/main" id="{5FC6C278-4035-446A-A94B-030E792FDDF5}"/>
              </a:ext>
            </a:extLst>
          </p:cNvPr>
          <p:cNvSpPr txBox="1"/>
          <p:nvPr/>
        </p:nvSpPr>
        <p:spPr>
          <a:xfrm>
            <a:off x="338530" y="1779882"/>
            <a:ext cx="9096374" cy="369332"/>
          </a:xfrm>
          <a:prstGeom prst="rect">
            <a:avLst/>
          </a:prstGeom>
          <a:noFill/>
        </p:spPr>
        <p:txBody>
          <a:bodyPr wrap="square" rtlCol="0">
            <a:spAutoFit/>
          </a:bodyPr>
          <a:lstStyle/>
          <a:p>
            <a:r>
              <a:rPr lang="fr-FR" dirty="0" smtClean="0"/>
              <a:t>.</a:t>
            </a:r>
            <a:endParaRPr lang="fr-FR" dirty="0"/>
          </a:p>
        </p:txBody>
      </p:sp>
      <p:sp>
        <p:nvSpPr>
          <p:cNvPr id="3" name="Espace réservé du pied de page 2"/>
          <p:cNvSpPr>
            <a:spLocks noGrp="1"/>
          </p:cNvSpPr>
          <p:nvPr>
            <p:ph type="ftr" sz="quarter" idx="10"/>
          </p:nvPr>
        </p:nvSpPr>
        <p:spPr/>
        <p:txBody>
          <a:bodyPr/>
          <a:lstStyle/>
          <a:p>
            <a:pPr rtl="0"/>
            <a:r>
              <a:rPr lang="fr-FR" noProof="0" smtClean="0"/>
              <a:t>ANPSP Actualités sociales 2025</a:t>
            </a:r>
            <a:endParaRPr lang="fr-FR" noProof="0" dirty="0"/>
          </a:p>
        </p:txBody>
      </p:sp>
      <p:sp>
        <p:nvSpPr>
          <p:cNvPr id="5" name="Espace réservé du numéro de diapositive 4"/>
          <p:cNvSpPr>
            <a:spLocks noGrp="1"/>
          </p:cNvSpPr>
          <p:nvPr>
            <p:ph type="sldNum" sz="quarter" idx="11"/>
          </p:nvPr>
        </p:nvSpPr>
        <p:spPr/>
        <p:txBody>
          <a:bodyPr/>
          <a:lstStyle/>
          <a:p>
            <a:pPr rtl="0"/>
            <a:fld id="{8699F50C-BE38-4BD0-BA84-9B090E1F2B9B}" type="slidenum">
              <a:rPr lang="fr-FR" noProof="0" smtClean="0"/>
              <a:t>17</a:t>
            </a:fld>
            <a:endParaRPr lang="fr-FR" noProof="0" dirty="0"/>
          </a:p>
        </p:txBody>
      </p:sp>
      <p:pic>
        <p:nvPicPr>
          <p:cNvPr id="9" name="Imag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11109" y="0"/>
            <a:ext cx="2381250" cy="914400"/>
          </a:xfrm>
          <a:prstGeom prst="rect">
            <a:avLst/>
          </a:prstGeom>
        </p:spPr>
      </p:pic>
      <p:sp>
        <p:nvSpPr>
          <p:cNvPr id="2" name="ZoneTexte 1"/>
          <p:cNvSpPr txBox="1"/>
          <p:nvPr/>
        </p:nvSpPr>
        <p:spPr>
          <a:xfrm>
            <a:off x="338530" y="1643270"/>
            <a:ext cx="11654687" cy="2492990"/>
          </a:xfrm>
          <a:prstGeom prst="rect">
            <a:avLst/>
          </a:prstGeom>
          <a:noFill/>
        </p:spPr>
        <p:txBody>
          <a:bodyPr wrap="square" rtlCol="0">
            <a:spAutoFit/>
          </a:bodyPr>
          <a:lstStyle/>
          <a:p>
            <a:r>
              <a:rPr lang="fr-FR" sz="2000" dirty="0"/>
              <a:t>L’intelligence artificielle ouvre la voie à l’automatisation de nombreuses tâches liées à la gestion de la paie, comme cela a déjà été observé dans d’autres secteurs professionnels. Cela pourrait entraîner une réduction des emplois d’exécution</a:t>
            </a:r>
            <a:r>
              <a:rPr lang="fr-FR" sz="2000" dirty="0" smtClean="0"/>
              <a:t>.</a:t>
            </a:r>
          </a:p>
          <a:p>
            <a:r>
              <a:rPr lang="fr-FR" sz="2000" dirty="0"/>
              <a:t>Cependant, l’IA ne pourra jamais complètement remplacer les gestionnaires de paie. Ce domaine, complexe et en constante évolution du fait des changements fréquents en matière de législation sociale, continuera de nécessiter une intervention humaine pour assurer une supervision rigoureuse des systèmes automatisés.</a:t>
            </a:r>
          </a:p>
          <a:p>
            <a:endParaRPr lang="fr-FR" dirty="0"/>
          </a:p>
          <a:p>
            <a:endParaRPr lang="fr-FR" dirty="0"/>
          </a:p>
        </p:txBody>
      </p:sp>
      <p:sp>
        <p:nvSpPr>
          <p:cNvPr id="7" name="ZoneTexte 6"/>
          <p:cNvSpPr txBox="1"/>
          <p:nvPr/>
        </p:nvSpPr>
        <p:spPr>
          <a:xfrm>
            <a:off x="338529" y="3493595"/>
            <a:ext cx="6671869" cy="3231654"/>
          </a:xfrm>
          <a:prstGeom prst="rect">
            <a:avLst/>
          </a:prstGeom>
          <a:noFill/>
        </p:spPr>
        <p:txBody>
          <a:bodyPr wrap="square" rtlCol="0">
            <a:spAutoFit/>
          </a:bodyPr>
          <a:lstStyle/>
          <a:p>
            <a:r>
              <a:rPr lang="fr-FR" sz="2000" dirty="0"/>
              <a:t>Il est également important de noter que l’intelligence artificielle, bien qu’avancée, ne reproduit pas la complexité de l’intelligence humaine. Elle n’intègre ni conscience ni intelligence émotionnelle, des qualités intrinsèquement </a:t>
            </a:r>
            <a:r>
              <a:rPr lang="fr-FR" sz="2000" dirty="0" smtClean="0"/>
              <a:t>humaines.</a:t>
            </a:r>
          </a:p>
          <a:p>
            <a:r>
              <a:rPr lang="fr-FR" sz="2000" dirty="0"/>
              <a:t>C’est pourquoi l’IA ne pourra jamais se substituer à l’intelligence émotionnelle, essentielle dans des contextes où l’empathie et la compréhension jouent un rôle clé, notamment dans la gestion des Ressources Humaines.</a:t>
            </a:r>
          </a:p>
          <a:p>
            <a:endParaRPr lang="fr-FR" sz="2400" dirty="0"/>
          </a:p>
        </p:txBody>
      </p:sp>
    </p:spTree>
    <p:extLst>
      <p:ext uri="{BB962C8B-B14F-4D97-AF65-F5344CB8AC3E}">
        <p14:creationId xmlns:p14="http://schemas.microsoft.com/office/powerpoint/2010/main" val="30844521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98DCA46-603B-4178-8707-30E192CE6B8D}"/>
              </a:ext>
            </a:extLst>
          </p:cNvPr>
          <p:cNvSpPr>
            <a:spLocks noGrp="1"/>
          </p:cNvSpPr>
          <p:nvPr>
            <p:ph type="title"/>
          </p:nvPr>
        </p:nvSpPr>
        <p:spPr>
          <a:xfrm>
            <a:off x="518678" y="674850"/>
            <a:ext cx="10628293" cy="1940186"/>
          </a:xfrm>
        </p:spPr>
        <p:txBody>
          <a:bodyPr rtlCol="0">
            <a:normAutofit/>
          </a:bodyPr>
          <a:lstStyle/>
          <a:p>
            <a:r>
              <a:rPr lang="fr-FR" dirty="0"/>
              <a:t>Quelles sont vos préoccupations et vos attentes concernant l’IA sur l’avenir de votre métier ? </a:t>
            </a:r>
          </a:p>
        </p:txBody>
      </p:sp>
      <p:sp>
        <p:nvSpPr>
          <p:cNvPr id="8" name="Zone de texte 7">
            <a:hlinkClick r:id="rId3"/>
            <a:extLst>
              <a:ext uri="{FF2B5EF4-FFF2-40B4-BE49-F238E27FC236}">
                <a16:creationId xmlns:a16="http://schemas.microsoft.com/office/drawing/2014/main" id="{5FC6C278-4035-446A-A94B-030E792FDDF5}"/>
              </a:ext>
            </a:extLst>
          </p:cNvPr>
          <p:cNvSpPr txBox="1"/>
          <p:nvPr/>
        </p:nvSpPr>
        <p:spPr>
          <a:xfrm>
            <a:off x="338530" y="1779882"/>
            <a:ext cx="9096374" cy="369332"/>
          </a:xfrm>
          <a:prstGeom prst="rect">
            <a:avLst/>
          </a:prstGeom>
          <a:noFill/>
        </p:spPr>
        <p:txBody>
          <a:bodyPr wrap="square" rtlCol="0">
            <a:spAutoFit/>
          </a:bodyPr>
          <a:lstStyle/>
          <a:p>
            <a:r>
              <a:rPr lang="fr-FR" dirty="0" smtClean="0"/>
              <a:t>.</a:t>
            </a:r>
            <a:endParaRPr lang="fr-FR" dirty="0"/>
          </a:p>
        </p:txBody>
      </p:sp>
      <p:sp>
        <p:nvSpPr>
          <p:cNvPr id="3" name="Espace réservé du pied de page 2"/>
          <p:cNvSpPr>
            <a:spLocks noGrp="1"/>
          </p:cNvSpPr>
          <p:nvPr>
            <p:ph type="ftr" sz="quarter" idx="10"/>
          </p:nvPr>
        </p:nvSpPr>
        <p:spPr/>
        <p:txBody>
          <a:bodyPr/>
          <a:lstStyle/>
          <a:p>
            <a:pPr rtl="0"/>
            <a:r>
              <a:rPr lang="fr-FR" noProof="0" smtClean="0"/>
              <a:t>ANPSP Actualités sociales 2025</a:t>
            </a:r>
            <a:endParaRPr lang="fr-FR" noProof="0" dirty="0"/>
          </a:p>
        </p:txBody>
      </p:sp>
      <p:sp>
        <p:nvSpPr>
          <p:cNvPr id="5" name="Espace réservé du numéro de diapositive 4"/>
          <p:cNvSpPr>
            <a:spLocks noGrp="1"/>
          </p:cNvSpPr>
          <p:nvPr>
            <p:ph type="sldNum" sz="quarter" idx="11"/>
          </p:nvPr>
        </p:nvSpPr>
        <p:spPr/>
        <p:txBody>
          <a:bodyPr/>
          <a:lstStyle/>
          <a:p>
            <a:pPr rtl="0"/>
            <a:fld id="{8699F50C-BE38-4BD0-BA84-9B090E1F2B9B}" type="slidenum">
              <a:rPr lang="fr-FR" noProof="0" smtClean="0"/>
              <a:t>18</a:t>
            </a:fld>
            <a:endParaRPr lang="fr-FR" noProof="0" dirty="0"/>
          </a:p>
        </p:txBody>
      </p:sp>
      <p:pic>
        <p:nvPicPr>
          <p:cNvPr id="9" name="Imag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1109" y="0"/>
            <a:ext cx="2381250" cy="914400"/>
          </a:xfrm>
          <a:prstGeom prst="rect">
            <a:avLst/>
          </a:prstGeom>
        </p:spPr>
      </p:pic>
      <p:sp>
        <p:nvSpPr>
          <p:cNvPr id="2" name="ZoneTexte 1"/>
          <p:cNvSpPr txBox="1"/>
          <p:nvPr/>
        </p:nvSpPr>
        <p:spPr>
          <a:xfrm>
            <a:off x="715617" y="2928730"/>
            <a:ext cx="10098157" cy="1200329"/>
          </a:xfrm>
          <a:prstGeom prst="rect">
            <a:avLst/>
          </a:prstGeom>
          <a:noFill/>
        </p:spPr>
        <p:txBody>
          <a:bodyPr wrap="square" rtlCol="0">
            <a:spAutoFit/>
          </a:bodyPr>
          <a:lstStyle/>
          <a:p>
            <a:r>
              <a:rPr lang="fr-FR" dirty="0" smtClean="0"/>
              <a:t>Nous vous proposons de répondre à un questionnaire qui nous permet </a:t>
            </a:r>
            <a:r>
              <a:rPr lang="fr-FR" dirty="0"/>
              <a:t>d'engager une réflexion sur l'avenir des métiers du social à l'ère de l'intelligence artificielle. Il met en lumière les défis, les opportunités et les aspects éthiques liés à cette </a:t>
            </a:r>
            <a:r>
              <a:rPr lang="fr-FR" dirty="0" smtClean="0"/>
              <a:t>évolution. </a:t>
            </a:r>
          </a:p>
          <a:p>
            <a:endParaRPr lang="fr-FR" dirty="0"/>
          </a:p>
        </p:txBody>
      </p:sp>
    </p:spTree>
    <p:extLst>
      <p:ext uri="{BB962C8B-B14F-4D97-AF65-F5344CB8AC3E}">
        <p14:creationId xmlns:p14="http://schemas.microsoft.com/office/powerpoint/2010/main" val="32240276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Espace réservé d’image 12">
            <a:extLst>
              <a:ext uri="{FF2B5EF4-FFF2-40B4-BE49-F238E27FC236}">
                <a16:creationId xmlns:a16="http://schemas.microsoft.com/office/drawing/2014/main" id="{066FE296-3466-420F-AD6C-D3A37B973B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3938" y="2021841"/>
            <a:ext cx="8534400" cy="4836159"/>
          </a:xfrm>
          <a:custGeom>
            <a:avLst/>
            <a:gdLst>
              <a:gd name="connsiteX0" fmla="*/ 3876237 w 5588000"/>
              <a:gd name="connsiteY0" fmla="*/ 5431883 h 6872249"/>
              <a:gd name="connsiteX1" fmla="*/ 4953000 w 5588000"/>
              <a:gd name="connsiteY1" fmla="*/ 5431883 h 6872249"/>
              <a:gd name="connsiteX2" fmla="*/ 3769163 w 5588000"/>
              <a:gd name="connsiteY2" fmla="*/ 6872249 h 6872249"/>
              <a:gd name="connsiteX3" fmla="*/ 2692400 w 5588000"/>
              <a:gd name="connsiteY3" fmla="*/ 6872249 h 6872249"/>
              <a:gd name="connsiteX4" fmla="*/ 2479230 w 5588000"/>
              <a:gd name="connsiteY4" fmla="*/ 2870200 h 6872249"/>
              <a:gd name="connsiteX5" fmla="*/ 3175000 w 5588000"/>
              <a:gd name="connsiteY5" fmla="*/ 2870200 h 6872249"/>
              <a:gd name="connsiteX6" fmla="*/ 1965770 w 5588000"/>
              <a:gd name="connsiteY6" fmla="*/ 4310566 h 6872249"/>
              <a:gd name="connsiteX7" fmla="*/ 1270000 w 5588000"/>
              <a:gd name="connsiteY7" fmla="*/ 4310566 h 6872249"/>
              <a:gd name="connsiteX8" fmla="*/ 5575300 w 5588000"/>
              <a:gd name="connsiteY8" fmla="*/ 139700 h 6872249"/>
              <a:gd name="connsiteX9" fmla="*/ 5575300 w 5588000"/>
              <a:gd name="connsiteY9" fmla="*/ 3238583 h 6872249"/>
              <a:gd name="connsiteX10" fmla="*/ 2571663 w 5588000"/>
              <a:gd name="connsiteY10" fmla="*/ 6858000 h 6872249"/>
              <a:gd name="connsiteX11" fmla="*/ 0 w 5588000"/>
              <a:gd name="connsiteY11" fmla="*/ 6858000 h 6872249"/>
              <a:gd name="connsiteX12" fmla="*/ 4256761 w 5588000"/>
              <a:gd name="connsiteY12" fmla="*/ 0 h 6872249"/>
              <a:gd name="connsiteX13" fmla="*/ 5588000 w 5588000"/>
              <a:gd name="connsiteY13" fmla="*/ 0 h 6872249"/>
              <a:gd name="connsiteX14" fmla="*/ 3274339 w 5588000"/>
              <a:gd name="connsiteY14" fmla="*/ 2755900 h 6872249"/>
              <a:gd name="connsiteX15" fmla="*/ 1943100 w 5588000"/>
              <a:gd name="connsiteY15" fmla="*/ 2755900 h 6872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88000" h="6872249">
                <a:moveTo>
                  <a:pt x="3876237" y="5431883"/>
                </a:moveTo>
                <a:lnTo>
                  <a:pt x="4953000" y="5431883"/>
                </a:lnTo>
                <a:lnTo>
                  <a:pt x="3769163" y="6872249"/>
                </a:lnTo>
                <a:lnTo>
                  <a:pt x="2692400" y="6872249"/>
                </a:lnTo>
                <a:close/>
                <a:moveTo>
                  <a:pt x="2479230" y="2870200"/>
                </a:moveTo>
                <a:lnTo>
                  <a:pt x="3175000" y="2870200"/>
                </a:lnTo>
                <a:lnTo>
                  <a:pt x="1965770" y="4310566"/>
                </a:lnTo>
                <a:lnTo>
                  <a:pt x="1270000" y="4310566"/>
                </a:lnTo>
                <a:close/>
                <a:moveTo>
                  <a:pt x="5575300" y="139700"/>
                </a:moveTo>
                <a:lnTo>
                  <a:pt x="5575300" y="3238583"/>
                </a:lnTo>
                <a:lnTo>
                  <a:pt x="2571663" y="6858000"/>
                </a:lnTo>
                <a:lnTo>
                  <a:pt x="0" y="6858000"/>
                </a:lnTo>
                <a:close/>
                <a:moveTo>
                  <a:pt x="4256761" y="0"/>
                </a:moveTo>
                <a:lnTo>
                  <a:pt x="5588000" y="0"/>
                </a:lnTo>
                <a:lnTo>
                  <a:pt x="3274339" y="2755900"/>
                </a:lnTo>
                <a:lnTo>
                  <a:pt x="1943100" y="2755900"/>
                </a:lnTo>
                <a:close/>
              </a:path>
            </a:pathLst>
          </a:custGeom>
        </p:spPr>
      </p:pic>
      <p:sp>
        <p:nvSpPr>
          <p:cNvPr id="41" name="Titre 3">
            <a:extLst>
              <a:ext uri="{FF2B5EF4-FFF2-40B4-BE49-F238E27FC236}">
                <a16:creationId xmlns:a16="http://schemas.microsoft.com/office/drawing/2014/main" id="{1ABD613F-111C-41D6-9F8E-8B2C42A5E047}"/>
              </a:ext>
            </a:extLst>
          </p:cNvPr>
          <p:cNvSpPr>
            <a:spLocks noGrp="1"/>
          </p:cNvSpPr>
          <p:nvPr>
            <p:ph type="title"/>
          </p:nvPr>
        </p:nvSpPr>
        <p:spPr>
          <a:xfrm>
            <a:off x="424969" y="851284"/>
            <a:ext cx="3941922" cy="1527481"/>
          </a:xfrm>
        </p:spPr>
        <p:txBody>
          <a:bodyPr rtlCol="0">
            <a:normAutofit fontScale="90000"/>
          </a:bodyPr>
          <a:lstStyle/>
          <a:p>
            <a:r>
              <a:rPr lang="fr-FR" dirty="0"/>
              <a:t/>
            </a:r>
            <a:br>
              <a:rPr lang="fr-FR" dirty="0"/>
            </a:br>
            <a:r>
              <a:rPr lang="fr-FR" dirty="0"/>
              <a:t/>
            </a:r>
            <a:br>
              <a:rPr lang="fr-FR" dirty="0"/>
            </a:br>
            <a:r>
              <a:rPr lang="fr-FR" dirty="0"/>
              <a:t>Cours de Cassation 14/02/2025</a:t>
            </a:r>
            <a:r>
              <a:rPr lang="fr-FR" dirty="0" smtClean="0"/>
              <a:t/>
            </a:r>
            <a:br>
              <a:rPr lang="fr-FR" dirty="0" smtClean="0"/>
            </a:br>
            <a:r>
              <a:rPr lang="fr-FR" dirty="0" smtClean="0"/>
              <a:t> </a:t>
            </a:r>
            <a:endParaRPr lang="fr-FR" dirty="0"/>
          </a:p>
        </p:txBody>
      </p:sp>
      <p:sp>
        <p:nvSpPr>
          <p:cNvPr id="35" name="Espace réservé du pied de page 34">
            <a:extLst>
              <a:ext uri="{FF2B5EF4-FFF2-40B4-BE49-F238E27FC236}">
                <a16:creationId xmlns:a16="http://schemas.microsoft.com/office/drawing/2014/main" id="{6390A22B-EC07-E942-A46F-F36FDD7FDB9D}"/>
              </a:ext>
            </a:extLst>
          </p:cNvPr>
          <p:cNvSpPr>
            <a:spLocks noGrp="1"/>
          </p:cNvSpPr>
          <p:nvPr>
            <p:ph type="ftr" sz="quarter" idx="15"/>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6"/>
          </p:nvPr>
        </p:nvSpPr>
        <p:spPr/>
        <p:txBody>
          <a:bodyPr/>
          <a:lstStyle/>
          <a:p>
            <a:pPr rtl="0"/>
            <a:fld id="{8699F50C-BE38-4BD0-BA84-9B090E1F2B9B}" type="slidenum">
              <a:rPr lang="fr-FR" noProof="0" smtClean="0"/>
              <a:t>19</a:t>
            </a:fld>
            <a:endParaRPr lang="fr-FR" noProof="0" dirty="0"/>
          </a:p>
        </p:txBody>
      </p:sp>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6544" y="394084"/>
            <a:ext cx="2381250" cy="914400"/>
          </a:xfrm>
          <a:prstGeom prst="rect">
            <a:avLst/>
          </a:prstGeom>
        </p:spPr>
      </p:pic>
      <p:sp>
        <p:nvSpPr>
          <p:cNvPr id="4" name="ZoneTexte 3"/>
          <p:cNvSpPr txBox="1"/>
          <p:nvPr/>
        </p:nvSpPr>
        <p:spPr>
          <a:xfrm>
            <a:off x="424969" y="1972508"/>
            <a:ext cx="5022574" cy="4247317"/>
          </a:xfrm>
          <a:prstGeom prst="rect">
            <a:avLst/>
          </a:prstGeom>
          <a:noFill/>
        </p:spPr>
        <p:txBody>
          <a:bodyPr wrap="square" rtlCol="0">
            <a:spAutoFit/>
          </a:bodyPr>
          <a:lstStyle/>
          <a:p>
            <a:r>
              <a:rPr lang="fr-FR" dirty="0"/>
              <a:t>Par ordonnance rendue le 14 février dernier, le juge des référés de Nanterre a fait droit à la demande d’un CSE de voir suspendre le déploiement de nouvelles applications informatiques mettant en œuvre des procédés d’intelligence artificielle jusqu’à l’achèvement de sa consultation.</a:t>
            </a:r>
          </a:p>
          <a:p>
            <a:r>
              <a:rPr lang="fr-FR" dirty="0"/>
              <a:t>Dans cette affaire, le CSE considérait que les nouvelles applications informatiques avaient été mises en œuvre sans attendre son avis, ce qui constituait un trouble manifestement illicite et une entrave à ses prérogatives.</a:t>
            </a:r>
          </a:p>
          <a:p>
            <a:r>
              <a:rPr lang="fr-FR" dirty="0"/>
              <a:t>L’employeur soutenait, pour sa part, que les outils informatiques litigieux étaient en cours d’expérimentation et non encore mis en œuvre.</a:t>
            </a:r>
          </a:p>
          <a:p>
            <a:endParaRPr lang="fr-FR" dirty="0"/>
          </a:p>
        </p:txBody>
      </p:sp>
    </p:spTree>
    <p:extLst>
      <p:ext uri="{BB962C8B-B14F-4D97-AF65-F5344CB8AC3E}">
        <p14:creationId xmlns:p14="http://schemas.microsoft.com/office/powerpoint/2010/main" val="3440111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1ABE11BF-33A5-4653-A144-CCCBACF58C30}"/>
              </a:ext>
            </a:extLst>
          </p:cNvPr>
          <p:cNvSpPr>
            <a:spLocks noGrp="1"/>
          </p:cNvSpPr>
          <p:nvPr>
            <p:ph type="title"/>
          </p:nvPr>
        </p:nvSpPr>
        <p:spPr>
          <a:xfrm>
            <a:off x="239829" y="958377"/>
            <a:ext cx="9778813" cy="1225337"/>
          </a:xfrm>
        </p:spPr>
        <p:txBody>
          <a:bodyPr rtlCol="0">
            <a:normAutofit fontScale="90000"/>
          </a:bodyPr>
          <a:lstStyle/>
          <a:p>
            <a:r>
              <a:rPr lang="fr-FR" dirty="0"/>
              <a:t>PLFSS 2025 : Les </a:t>
            </a:r>
            <a:r>
              <a:rPr lang="fr-FR" dirty="0" smtClean="0"/>
              <a:t>mesures impactant </a:t>
            </a:r>
            <a:r>
              <a:rPr lang="fr-FR" dirty="0"/>
              <a:t>la paie</a:t>
            </a:r>
          </a:p>
        </p:txBody>
      </p:sp>
      <p:sp>
        <p:nvSpPr>
          <p:cNvPr id="7" name="Espace réservé du contenu 6">
            <a:extLst>
              <a:ext uri="{FF2B5EF4-FFF2-40B4-BE49-F238E27FC236}">
                <a16:creationId xmlns:a16="http://schemas.microsoft.com/office/drawing/2014/main" id="{2482DBEC-EE72-4155-ACC5-87E80C5606A9}"/>
              </a:ext>
            </a:extLst>
          </p:cNvPr>
          <p:cNvSpPr>
            <a:spLocks noGrp="1"/>
          </p:cNvSpPr>
          <p:nvPr>
            <p:ph idx="1"/>
          </p:nvPr>
        </p:nvSpPr>
        <p:spPr>
          <a:xfrm>
            <a:off x="503584" y="2451653"/>
            <a:ext cx="6215268" cy="3703538"/>
          </a:xfrm>
        </p:spPr>
        <p:txBody>
          <a:bodyPr rtlCol="0">
            <a:normAutofit/>
          </a:bodyPr>
          <a:lstStyle/>
          <a:p>
            <a:pPr lvl="0"/>
            <a:r>
              <a:rPr lang="fr-FR" b="1" dirty="0"/>
              <a:t>Réforme de la réduction générale de cotisations patronales </a:t>
            </a:r>
            <a:endParaRPr lang="fr-FR" b="1" dirty="0" smtClean="0"/>
          </a:p>
          <a:p>
            <a:r>
              <a:rPr lang="fr-FR" b="1" dirty="0"/>
              <a:t>Taux réduits des cotisations patronales d’assurance maladie et d’allocations familiales </a:t>
            </a:r>
            <a:endParaRPr lang="fr-FR" dirty="0"/>
          </a:p>
          <a:p>
            <a:r>
              <a:rPr lang="fr-FR" b="1" dirty="0" smtClean="0"/>
              <a:t>Diminution </a:t>
            </a:r>
            <a:r>
              <a:rPr lang="fr-FR" b="1" dirty="0"/>
              <a:t>des indemnités </a:t>
            </a:r>
            <a:r>
              <a:rPr lang="fr-FR" b="1" dirty="0" smtClean="0"/>
              <a:t>journalières</a:t>
            </a:r>
            <a:r>
              <a:rPr lang="fr-FR" b="1" dirty="0"/>
              <a:t> </a:t>
            </a:r>
            <a:endParaRPr lang="fr-FR" dirty="0"/>
          </a:p>
          <a:p>
            <a:r>
              <a:rPr lang="fr-FR" b="1" dirty="0" smtClean="0"/>
              <a:t>Aides aux employeurs  contrat apprentissage </a:t>
            </a:r>
            <a:endParaRPr lang="fr-FR" b="1" dirty="0"/>
          </a:p>
          <a:p>
            <a:r>
              <a:rPr lang="fr-FR" b="1" dirty="0" smtClean="0"/>
              <a:t>E</a:t>
            </a:r>
            <a:r>
              <a:rPr lang="fr-FR" b="1" dirty="0" smtClean="0"/>
              <a:t>xonérations </a:t>
            </a:r>
            <a:r>
              <a:rPr lang="fr-FR" b="1" dirty="0"/>
              <a:t>sociales des apprentis</a:t>
            </a:r>
            <a:endParaRPr lang="fr-FR" dirty="0"/>
          </a:p>
          <a:p>
            <a:r>
              <a:rPr lang="fr-FR" b="1" dirty="0" smtClean="0"/>
              <a:t>Avantage en nature véhicule </a:t>
            </a:r>
            <a:endParaRPr lang="fr-FR" dirty="0"/>
          </a:p>
        </p:txBody>
      </p:sp>
      <p:pic>
        <p:nvPicPr>
          <p:cNvPr id="13" name="Espace réservé d’image 12">
            <a:extLst>
              <a:ext uri="{FF2B5EF4-FFF2-40B4-BE49-F238E27FC236}">
                <a16:creationId xmlns:a16="http://schemas.microsoft.com/office/drawing/2014/main" id="{066FE296-3466-420F-AD6C-D3A37B973B7D}"/>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tretch>
            <a:fillRect/>
          </a:stretch>
        </p:blipFill>
        <p:spPr>
          <a:xfrm>
            <a:off x="5617529" y="1308484"/>
            <a:ext cx="6574471" cy="4562228"/>
          </a:xfrm>
        </p:spPr>
      </p:pic>
      <p:sp>
        <p:nvSpPr>
          <p:cNvPr id="11" name="Espace réservé du pied de page 10">
            <a:extLst>
              <a:ext uri="{FF2B5EF4-FFF2-40B4-BE49-F238E27FC236}">
                <a16:creationId xmlns:a16="http://schemas.microsoft.com/office/drawing/2014/main" id="{47F4D2C2-B71A-4089-A3FE-603C32706CA6}"/>
              </a:ext>
            </a:extLst>
          </p:cNvPr>
          <p:cNvSpPr>
            <a:spLocks noGrp="1"/>
          </p:cNvSpPr>
          <p:nvPr>
            <p:ph type="ftr" sz="quarter" idx="14"/>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5"/>
          </p:nvPr>
        </p:nvSpPr>
        <p:spPr/>
        <p:txBody>
          <a:bodyPr/>
          <a:lstStyle/>
          <a:p>
            <a:pPr rtl="0"/>
            <a:fld id="{8699F50C-BE38-4BD0-BA84-9B090E1F2B9B}" type="slidenum">
              <a:rPr lang="fr-FR" noProof="0" smtClean="0"/>
              <a:t>2</a:t>
            </a:fld>
            <a:endParaRPr lang="fr-FR" noProof="0" dirty="0"/>
          </a:p>
        </p:txBody>
      </p:sp>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8349" y="365646"/>
            <a:ext cx="2381250" cy="914400"/>
          </a:xfrm>
          <a:prstGeom prst="rect">
            <a:avLst/>
          </a:prstGeom>
        </p:spPr>
      </p:pic>
    </p:spTree>
    <p:extLst>
      <p:ext uri="{BB962C8B-B14F-4D97-AF65-F5344CB8AC3E}">
        <p14:creationId xmlns:p14="http://schemas.microsoft.com/office/powerpoint/2010/main" val="9720055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re 13">
            <a:extLst>
              <a:ext uri="{FF2B5EF4-FFF2-40B4-BE49-F238E27FC236}">
                <a16:creationId xmlns:a16="http://schemas.microsoft.com/office/drawing/2014/main" id="{92896B42-4638-40D0-8887-7AB8D1D86B3D}"/>
              </a:ext>
            </a:extLst>
          </p:cNvPr>
          <p:cNvSpPr>
            <a:spLocks noGrp="1"/>
          </p:cNvSpPr>
          <p:nvPr>
            <p:ph type="title" idx="4294967295"/>
          </p:nvPr>
        </p:nvSpPr>
        <p:spPr>
          <a:xfrm>
            <a:off x="518678" y="209028"/>
            <a:ext cx="8333222" cy="1147969"/>
          </a:xfrm>
        </p:spPr>
        <p:txBody>
          <a:bodyPr rtlCol="0">
            <a:normAutofit/>
          </a:bodyPr>
          <a:lstStyle/>
          <a:p>
            <a:r>
              <a:rPr lang="fr-FR" dirty="0" smtClean="0"/>
              <a:t>Nos prochains </a:t>
            </a:r>
            <a:r>
              <a:rPr lang="fr-FR" dirty="0" err="1" smtClean="0"/>
              <a:t>Afterwork</a:t>
            </a:r>
            <a:endParaRPr lang="fr-FR" dirty="0"/>
          </a:p>
        </p:txBody>
      </p:sp>
      <p:sp>
        <p:nvSpPr>
          <p:cNvPr id="33" name="Espace réservé du texte 32">
            <a:extLst>
              <a:ext uri="{FF2B5EF4-FFF2-40B4-BE49-F238E27FC236}">
                <a16:creationId xmlns:a16="http://schemas.microsoft.com/office/drawing/2014/main" id="{7CFD0302-279C-8A48-9E27-AD5B08D6501E}"/>
              </a:ext>
            </a:extLst>
          </p:cNvPr>
          <p:cNvSpPr>
            <a:spLocks noGrp="1"/>
          </p:cNvSpPr>
          <p:nvPr>
            <p:ph type="body" sz="quarter" idx="19"/>
          </p:nvPr>
        </p:nvSpPr>
        <p:spPr>
          <a:xfrm>
            <a:off x="2281101" y="2418884"/>
            <a:ext cx="6387970" cy="4384418"/>
          </a:xfrm>
        </p:spPr>
        <p:txBody>
          <a:bodyPr rtlCol="0"/>
          <a:lstStyle/>
          <a:p>
            <a:pPr marL="342900" lvl="0" indent="-342900">
              <a:buFont typeface="Arial" panose="020B0604020202020204" pitchFamily="34" charset="0"/>
              <a:buChar char="•"/>
            </a:pPr>
            <a:r>
              <a:rPr lang="fr-FR" b="1" dirty="0" smtClean="0">
                <a:solidFill>
                  <a:schemeClr val="accent1"/>
                </a:solidFill>
              </a:rPr>
              <a:t>En Juin </a:t>
            </a:r>
            <a:endParaRPr lang="fr-FR" b="1" dirty="0">
              <a:solidFill>
                <a:schemeClr val="accent1"/>
              </a:solidFill>
            </a:endParaRPr>
          </a:p>
          <a:p>
            <a:pPr marL="342900" indent="-342900">
              <a:buFont typeface="Arial" panose="020B0604020202020204" pitchFamily="34" charset="0"/>
              <a:buChar char="•"/>
            </a:pPr>
            <a:r>
              <a:rPr lang="fr-FR" b="1" dirty="0" smtClean="0">
                <a:solidFill>
                  <a:schemeClr val="accent1"/>
                </a:solidFill>
              </a:rPr>
              <a:t>Septembre</a:t>
            </a:r>
            <a:endParaRPr lang="fr-FR" dirty="0">
              <a:solidFill>
                <a:schemeClr val="accent1"/>
              </a:solidFill>
            </a:endParaRPr>
          </a:p>
          <a:p>
            <a:pPr marL="342900" indent="-342900">
              <a:buFont typeface="Arial" panose="020B0604020202020204" pitchFamily="34" charset="0"/>
              <a:buChar char="•"/>
            </a:pPr>
            <a:r>
              <a:rPr lang="fr-FR" b="1" dirty="0" smtClean="0">
                <a:solidFill>
                  <a:schemeClr val="accent1"/>
                </a:solidFill>
              </a:rPr>
              <a:t>Décembre</a:t>
            </a:r>
            <a:endParaRPr lang="fr-FR" dirty="0">
              <a:solidFill>
                <a:schemeClr val="accent1"/>
              </a:solidFill>
            </a:endParaRPr>
          </a:p>
          <a:p>
            <a:pPr marL="342900" indent="-342900">
              <a:buFont typeface="Arial" panose="020B0604020202020204" pitchFamily="34" charset="0"/>
              <a:buChar char="•"/>
            </a:pPr>
            <a:r>
              <a:rPr lang="fr-FR" b="1" dirty="0" smtClean="0">
                <a:solidFill>
                  <a:schemeClr val="accent1"/>
                </a:solidFill>
              </a:rPr>
              <a:t>En préparation Forum </a:t>
            </a:r>
            <a:endParaRPr lang="fr-FR" dirty="0">
              <a:solidFill>
                <a:schemeClr val="accent1"/>
              </a:solidFill>
            </a:endParaRPr>
          </a:p>
        </p:txBody>
      </p:sp>
      <p:sp>
        <p:nvSpPr>
          <p:cNvPr id="3" name="Espace réservé du pied de page 2">
            <a:extLst>
              <a:ext uri="{FF2B5EF4-FFF2-40B4-BE49-F238E27FC236}">
                <a16:creationId xmlns:a16="http://schemas.microsoft.com/office/drawing/2014/main" id="{B04C11C9-3DF6-471E-87C0-4DCED41031D4}"/>
              </a:ext>
            </a:extLst>
          </p:cNvPr>
          <p:cNvSpPr>
            <a:spLocks noGrp="1"/>
          </p:cNvSpPr>
          <p:nvPr>
            <p:ph type="ftr" sz="quarter" idx="17"/>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8"/>
          </p:nvPr>
        </p:nvSpPr>
        <p:spPr/>
        <p:txBody>
          <a:bodyPr/>
          <a:lstStyle/>
          <a:p>
            <a:pPr rtl="0"/>
            <a:fld id="{8699F50C-BE38-4BD0-BA84-9B090E1F2B9B}" type="slidenum">
              <a:rPr lang="fr-FR" noProof="0" smtClean="0"/>
              <a:t>20</a:t>
            </a:fld>
            <a:endParaRPr lang="fr-FR" noProof="0" dirty="0"/>
          </a:p>
        </p:txBody>
      </p:sp>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1109" y="0"/>
            <a:ext cx="2381250" cy="914400"/>
          </a:xfrm>
          <a:prstGeom prst="rect">
            <a:avLst/>
          </a:prstGeom>
        </p:spPr>
      </p:pic>
    </p:spTree>
    <p:extLst>
      <p:ext uri="{BB962C8B-B14F-4D97-AF65-F5344CB8AC3E}">
        <p14:creationId xmlns:p14="http://schemas.microsoft.com/office/powerpoint/2010/main" val="32066640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e 19" descr="Initiales de la société et nom dans un texte groupé">
            <a:extLst>
              <a:ext uri="{FF2B5EF4-FFF2-40B4-BE49-F238E27FC236}">
                <a16:creationId xmlns:a16="http://schemas.microsoft.com/office/drawing/2014/main" id="{82C4EAC6-3E04-4614-86BA-A23C851754D9}"/>
              </a:ext>
            </a:extLst>
          </p:cNvPr>
          <p:cNvGrpSpPr/>
          <p:nvPr/>
        </p:nvGrpSpPr>
        <p:grpSpPr>
          <a:xfrm>
            <a:off x="2955850" y="2855631"/>
            <a:ext cx="1881541" cy="1118752"/>
            <a:chOff x="2955850" y="2902286"/>
            <a:chExt cx="1881541" cy="1118752"/>
          </a:xfrm>
        </p:grpSpPr>
        <p:sp>
          <p:nvSpPr>
            <p:cNvPr id="21" name="Zone de texte 20">
              <a:extLst>
                <a:ext uri="{FF2B5EF4-FFF2-40B4-BE49-F238E27FC236}">
                  <a16:creationId xmlns:a16="http://schemas.microsoft.com/office/drawing/2014/main" id="{A20626FA-81E3-4C45-BF2D-D52CF6D96238}"/>
                </a:ext>
              </a:extLst>
            </p:cNvPr>
            <p:cNvSpPr txBox="1"/>
            <p:nvPr/>
          </p:nvSpPr>
          <p:spPr>
            <a:xfrm>
              <a:off x="3238428" y="2902286"/>
              <a:ext cx="184731" cy="1015663"/>
            </a:xfrm>
            <a:prstGeom prst="rect">
              <a:avLst/>
            </a:prstGeom>
            <a:noFill/>
          </p:spPr>
          <p:txBody>
            <a:bodyPr wrap="none" rtlCol="0">
              <a:spAutoFit/>
            </a:bodyPr>
            <a:lstStyle/>
            <a:p>
              <a:pPr rtl="0"/>
              <a:endParaRPr lang="fr-FR" sz="6000" b="1" dirty="0">
                <a:solidFill>
                  <a:schemeClr val="bg1"/>
                </a:solidFill>
                <a:latin typeface="Arial Black" panose="020B0A04020102020204" pitchFamily="34" charset="0"/>
              </a:endParaRPr>
            </a:p>
          </p:txBody>
        </p:sp>
        <p:sp>
          <p:nvSpPr>
            <p:cNvPr id="22" name="Zone de texte 21">
              <a:extLst>
                <a:ext uri="{FF2B5EF4-FFF2-40B4-BE49-F238E27FC236}">
                  <a16:creationId xmlns:a16="http://schemas.microsoft.com/office/drawing/2014/main" id="{D6E86452-6AEA-4380-9682-AB26317ADB62}"/>
                </a:ext>
              </a:extLst>
            </p:cNvPr>
            <p:cNvSpPr txBox="1"/>
            <p:nvPr/>
          </p:nvSpPr>
          <p:spPr>
            <a:xfrm>
              <a:off x="2955850" y="3713261"/>
              <a:ext cx="1881541" cy="307777"/>
            </a:xfrm>
            <a:prstGeom prst="rect">
              <a:avLst/>
            </a:prstGeom>
            <a:noFill/>
          </p:spPr>
          <p:txBody>
            <a:bodyPr wrap="none" rtlCol="0">
              <a:spAutoFit/>
            </a:bodyPr>
            <a:lstStyle/>
            <a:p>
              <a:pPr rtl="0"/>
              <a:r>
                <a:rPr lang="fr-FR" sz="1400" dirty="0">
                  <a:solidFill>
                    <a:schemeClr val="bg1"/>
                  </a:solidFill>
                  <a:cs typeface="Calibri Light" panose="020F0302020204030204" pitchFamily="34" charset="0"/>
                </a:rPr>
                <a:t>RÉSIDENCES FABRIKAM</a:t>
              </a:r>
            </a:p>
          </p:txBody>
        </p:sp>
      </p:grpSp>
      <p:sp>
        <p:nvSpPr>
          <p:cNvPr id="8" name="Titre 7">
            <a:extLst>
              <a:ext uri="{FF2B5EF4-FFF2-40B4-BE49-F238E27FC236}">
                <a16:creationId xmlns:a16="http://schemas.microsoft.com/office/drawing/2014/main" id="{8B6C5EAB-81FF-4827-A160-22F4363C611A}"/>
              </a:ext>
            </a:extLst>
          </p:cNvPr>
          <p:cNvSpPr>
            <a:spLocks noGrp="1"/>
          </p:cNvSpPr>
          <p:nvPr>
            <p:ph type="ctrTitle" idx="4294967295"/>
          </p:nvPr>
        </p:nvSpPr>
        <p:spPr>
          <a:xfrm>
            <a:off x="7104590" y="535561"/>
            <a:ext cx="4853573" cy="1616252"/>
          </a:xfrm>
        </p:spPr>
        <p:txBody>
          <a:bodyPr rtlCol="0"/>
          <a:lstStyle/>
          <a:p>
            <a:pPr algn="ctr" rtl="0"/>
            <a:r>
              <a:rPr lang="fr-FR" dirty="0" smtClean="0"/>
              <a:t>Me</a:t>
            </a:r>
            <a:r>
              <a:rPr lang="fr-FR" b="0" dirty="0" smtClean="0"/>
              <a:t>rci</a:t>
            </a:r>
            <a:endParaRPr lang="fr-FR" b="0" dirty="0"/>
          </a:p>
        </p:txBody>
      </p:sp>
      <p:sp>
        <p:nvSpPr>
          <p:cNvPr id="23" name="Espace réservé du texte 22">
            <a:extLst>
              <a:ext uri="{FF2B5EF4-FFF2-40B4-BE49-F238E27FC236}">
                <a16:creationId xmlns:a16="http://schemas.microsoft.com/office/drawing/2014/main" id="{A0B41C33-430D-4B31-A546-F85646919475}"/>
              </a:ext>
            </a:extLst>
          </p:cNvPr>
          <p:cNvSpPr>
            <a:spLocks noGrp="1"/>
          </p:cNvSpPr>
          <p:nvPr>
            <p:ph type="body" sz="quarter" idx="17"/>
          </p:nvPr>
        </p:nvSpPr>
        <p:spPr>
          <a:xfrm>
            <a:off x="6955450" y="2304794"/>
            <a:ext cx="3445783" cy="289070"/>
          </a:xfrm>
        </p:spPr>
        <p:txBody>
          <a:bodyPr rtlCol="0"/>
          <a:lstStyle/>
          <a:p>
            <a:pPr rtl="0"/>
            <a:endParaRPr lang="fr-FR" dirty="0"/>
          </a:p>
        </p:txBody>
      </p:sp>
      <p:sp>
        <p:nvSpPr>
          <p:cNvPr id="24" name="Espace réservé du texte 23">
            <a:extLst>
              <a:ext uri="{FF2B5EF4-FFF2-40B4-BE49-F238E27FC236}">
                <a16:creationId xmlns:a16="http://schemas.microsoft.com/office/drawing/2014/main" id="{E62065D0-127B-4884-9760-D1FFEC38A6F9}"/>
              </a:ext>
            </a:extLst>
          </p:cNvPr>
          <p:cNvSpPr>
            <a:spLocks noGrp="1"/>
          </p:cNvSpPr>
          <p:nvPr>
            <p:ph type="body" sz="quarter" idx="18"/>
          </p:nvPr>
        </p:nvSpPr>
        <p:spPr>
          <a:xfrm>
            <a:off x="6952656" y="3509854"/>
            <a:ext cx="3445782" cy="757346"/>
          </a:xfrm>
        </p:spPr>
        <p:txBody>
          <a:bodyPr rtlCol="0"/>
          <a:lstStyle/>
          <a:p>
            <a:r>
              <a:rPr lang="fr-FR" dirty="0" smtClean="0">
                <a:hlinkClick r:id="rId3"/>
              </a:rPr>
              <a:t>https</a:t>
            </a:r>
            <a:r>
              <a:rPr lang="fr-FR" dirty="0">
                <a:hlinkClick r:id="rId3"/>
              </a:rPr>
              <a:t>://</a:t>
            </a:r>
            <a:r>
              <a:rPr lang="fr-FR" dirty="0" smtClean="0">
                <a:hlinkClick r:id="rId3"/>
              </a:rPr>
              <a:t>anpsp.net/</a:t>
            </a:r>
            <a:endParaRPr lang="fr-FR" dirty="0" smtClean="0"/>
          </a:p>
          <a:p>
            <a:r>
              <a:rPr lang="fr-FR" dirty="0" smtClean="0"/>
              <a:t>Suivez-nous sur </a:t>
            </a:r>
            <a:r>
              <a:rPr lang="fr-FR" dirty="0" err="1" smtClean="0"/>
              <a:t>linkedin</a:t>
            </a:r>
            <a:endParaRPr lang="fr-FR" dirty="0"/>
          </a:p>
        </p:txBody>
      </p:sp>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23163" y="2249714"/>
            <a:ext cx="4988928" cy="2256025"/>
          </a:xfrm>
          <a:prstGeom prst="rect">
            <a:avLst/>
          </a:prstGeom>
        </p:spPr>
      </p:pic>
      <p:sp>
        <p:nvSpPr>
          <p:cNvPr id="9" name="Espace réservé du texte 8"/>
          <p:cNvSpPr>
            <a:spLocks noGrp="1"/>
          </p:cNvSpPr>
          <p:nvPr>
            <p:ph type="body" sz="quarter" idx="16"/>
          </p:nvPr>
        </p:nvSpPr>
        <p:spPr>
          <a:xfrm>
            <a:off x="6955450" y="2866296"/>
            <a:ext cx="3445782" cy="288000"/>
          </a:xfrm>
        </p:spPr>
        <p:txBody>
          <a:bodyPr/>
          <a:lstStyle/>
          <a:p>
            <a:endParaRPr lang="fr-FR" dirty="0"/>
          </a:p>
        </p:txBody>
      </p:sp>
      <p:pic>
        <p:nvPicPr>
          <p:cNvPr id="2" name="Imag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21372" y="4396202"/>
            <a:ext cx="2210004" cy="2210004"/>
          </a:xfrm>
          <a:prstGeom prst="rect">
            <a:avLst/>
          </a:prstGeom>
        </p:spPr>
      </p:pic>
    </p:spTree>
    <p:extLst>
      <p:ext uri="{BB962C8B-B14F-4D97-AF65-F5344CB8AC3E}">
        <p14:creationId xmlns:p14="http://schemas.microsoft.com/office/powerpoint/2010/main" val="2260955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3">
            <a:extLst>
              <a:ext uri="{FF2B5EF4-FFF2-40B4-BE49-F238E27FC236}">
                <a16:creationId xmlns:a16="http://schemas.microsoft.com/office/drawing/2014/main" id="{E3E5EE03-FBF6-46F5-8085-716AC6CE1C8C}"/>
              </a:ext>
            </a:extLst>
          </p:cNvPr>
          <p:cNvSpPr>
            <a:spLocks noGrp="1"/>
          </p:cNvSpPr>
          <p:nvPr>
            <p:ph type="title"/>
          </p:nvPr>
        </p:nvSpPr>
        <p:spPr>
          <a:xfrm>
            <a:off x="456907" y="476683"/>
            <a:ext cx="8333222" cy="1147969"/>
          </a:xfrm>
        </p:spPr>
        <p:txBody>
          <a:bodyPr rtlCol="0">
            <a:normAutofit fontScale="90000"/>
          </a:bodyPr>
          <a:lstStyle/>
          <a:p>
            <a:pPr lvl="0"/>
            <a:r>
              <a:rPr lang="fr-FR" dirty="0"/>
              <a:t>Réforme de la réduction générale de cotisations patronales </a:t>
            </a:r>
          </a:p>
        </p:txBody>
      </p:sp>
      <p:sp>
        <p:nvSpPr>
          <p:cNvPr id="16" name="Espace réservé du contenu 15">
            <a:extLst>
              <a:ext uri="{FF2B5EF4-FFF2-40B4-BE49-F238E27FC236}">
                <a16:creationId xmlns:a16="http://schemas.microsoft.com/office/drawing/2014/main" id="{1DCFA8A2-3FB8-48CA-933D-0800A9D2A2A2}"/>
              </a:ext>
            </a:extLst>
          </p:cNvPr>
          <p:cNvSpPr>
            <a:spLocks noGrp="1"/>
          </p:cNvSpPr>
          <p:nvPr>
            <p:ph sz="half" idx="4294967295"/>
          </p:nvPr>
        </p:nvSpPr>
        <p:spPr>
          <a:xfrm>
            <a:off x="456907" y="1839474"/>
            <a:ext cx="5475290" cy="3867263"/>
          </a:xfrm>
          <a:prstGeom prst="rect">
            <a:avLst/>
          </a:prstGeom>
        </p:spPr>
        <p:txBody>
          <a:bodyPr rtlCol="0"/>
          <a:lstStyle/>
          <a:p>
            <a:pPr>
              <a:buClr>
                <a:schemeClr val="accent2"/>
              </a:buClr>
            </a:pPr>
            <a:r>
              <a:rPr lang="fr-FR" dirty="0"/>
              <a:t>En 2025, la réduction générale de cotisations patronales (RGCP) restera inchangée, sans modification de sa formule </a:t>
            </a:r>
            <a:r>
              <a:rPr lang="fr-FR" dirty="0" smtClean="0"/>
              <a:t>actuelle</a:t>
            </a:r>
          </a:p>
          <a:p>
            <a:pPr>
              <a:buClr>
                <a:schemeClr val="accent2"/>
              </a:buClr>
            </a:pPr>
            <a:r>
              <a:rPr lang="fr-FR" b="1" dirty="0" smtClean="0"/>
              <a:t>le </a:t>
            </a:r>
            <a:r>
              <a:rPr lang="fr-FR" b="1" dirty="0"/>
              <a:t>paramètre SMIC pris en compte pour la RGCP pourrait être fixé par décret</a:t>
            </a:r>
            <a:r>
              <a:rPr lang="fr-FR" dirty="0"/>
              <a:t>, avec une valeur comprise entre le SMIC du 1er janvier 2024 et le SMIC en cours.</a:t>
            </a:r>
          </a:p>
          <a:p>
            <a:pPr>
              <a:buClr>
                <a:schemeClr val="accent2"/>
              </a:buClr>
            </a:pPr>
            <a:endParaRPr lang="fr-FR" dirty="0"/>
          </a:p>
        </p:txBody>
      </p:sp>
      <p:sp>
        <p:nvSpPr>
          <p:cNvPr id="18" name="Espace réservé du contenu 17">
            <a:extLst>
              <a:ext uri="{FF2B5EF4-FFF2-40B4-BE49-F238E27FC236}">
                <a16:creationId xmlns:a16="http://schemas.microsoft.com/office/drawing/2014/main" id="{C955AFB3-173C-4848-B3E9-1375591B297E}"/>
              </a:ext>
            </a:extLst>
          </p:cNvPr>
          <p:cNvSpPr>
            <a:spLocks noGrp="1"/>
          </p:cNvSpPr>
          <p:nvPr>
            <p:ph sz="quarter" idx="4294967295"/>
          </p:nvPr>
        </p:nvSpPr>
        <p:spPr>
          <a:xfrm>
            <a:off x="5932197" y="1431850"/>
            <a:ext cx="5475600" cy="3446972"/>
          </a:xfrm>
          <a:prstGeom prst="rect">
            <a:avLst/>
          </a:prstGeom>
        </p:spPr>
        <p:txBody>
          <a:bodyPr rtlCol="0">
            <a:normAutofit fontScale="92500" lnSpcReduction="20000"/>
          </a:bodyPr>
          <a:lstStyle/>
          <a:p>
            <a:pPr marL="0" indent="0">
              <a:buNone/>
            </a:pPr>
            <a:endParaRPr lang="fr-FR" dirty="0"/>
          </a:p>
          <a:p>
            <a:r>
              <a:rPr lang="fr-FR" sz="2600" dirty="0"/>
              <a:t>À compter du 1er janvier 2026, il est prévu une </a:t>
            </a:r>
            <a:r>
              <a:rPr lang="fr-FR" sz="2600" b="1" dirty="0"/>
              <a:t>reconfiguration totale de la formule de calcul de la réduction générale</a:t>
            </a:r>
            <a:r>
              <a:rPr lang="fr-FR" sz="2600" dirty="0"/>
              <a:t> prenant en compte la suppression des taux réduits d’Assurance maladie et d’Allocations familiales. Ainsi, la réduction générale deviendrait </a:t>
            </a:r>
            <a:r>
              <a:rPr lang="fr-FR" sz="2600" b="1" dirty="0"/>
              <a:t>nulle à partir de 3 SMIC</a:t>
            </a:r>
            <a:r>
              <a:rPr lang="fr-FR" sz="2600" dirty="0"/>
              <a:t> (au lieu de 1,6 SMIC actuellement). Un décret viendra préciser les modalités de calcul de cette nouvelle réduction</a:t>
            </a:r>
            <a:r>
              <a:rPr lang="fr-FR" dirty="0"/>
              <a:t>. </a:t>
            </a:r>
          </a:p>
        </p:txBody>
      </p:sp>
      <p:sp>
        <p:nvSpPr>
          <p:cNvPr id="20" name="Espace réservé du pied de page 4">
            <a:extLst>
              <a:ext uri="{FF2B5EF4-FFF2-40B4-BE49-F238E27FC236}">
                <a16:creationId xmlns:a16="http://schemas.microsoft.com/office/drawing/2014/main" id="{391D3201-20F9-4DD7-B4EB-F41AF17CA428}"/>
              </a:ext>
            </a:extLst>
          </p:cNvPr>
          <p:cNvSpPr>
            <a:spLocks noGrp="1"/>
          </p:cNvSpPr>
          <p:nvPr>
            <p:ph type="ftr" sz="quarter" idx="17"/>
          </p:nvPr>
        </p:nvSpPr>
        <p:spPr/>
        <p:txBody>
          <a:bodyPr rtlCol="0"/>
          <a:lstStyle>
            <a:lvl1pPr algn="r">
              <a:defRPr sz="1200">
                <a:solidFill>
                  <a:schemeClr val="tx1">
                    <a:lumMod val="50000"/>
                    <a:lumOff val="50000"/>
                  </a:schemeClr>
                </a:solidFill>
              </a:defRPr>
            </a:lvl1pPr>
          </a:lstStyle>
          <a:p>
            <a:pPr algn="l" rtl="0"/>
            <a:r>
              <a:rPr lang="fr-FR" smtClean="0"/>
              <a:t>ANPSP Actualités sociales 2025</a:t>
            </a:r>
            <a:endParaRPr lang="fr-FR" dirty="0"/>
          </a:p>
        </p:txBody>
      </p:sp>
      <p:sp>
        <p:nvSpPr>
          <p:cNvPr id="2" name="Espace réservé du numéro de diapositive 1"/>
          <p:cNvSpPr>
            <a:spLocks noGrp="1"/>
          </p:cNvSpPr>
          <p:nvPr>
            <p:ph type="sldNum" sz="quarter" idx="18"/>
          </p:nvPr>
        </p:nvSpPr>
        <p:spPr/>
        <p:txBody>
          <a:bodyPr/>
          <a:lstStyle/>
          <a:p>
            <a:pPr rtl="0"/>
            <a:fld id="{8699F50C-BE38-4BD0-BA84-9B090E1F2B9B}" type="slidenum">
              <a:rPr lang="fr-FR" noProof="0" smtClean="0"/>
              <a:t>3</a:t>
            </a:fld>
            <a:endParaRPr lang="fr-FR" noProof="0" dirty="0"/>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05948" y="19483"/>
            <a:ext cx="2381250" cy="914400"/>
          </a:xfrm>
          <a:prstGeom prst="rect">
            <a:avLst/>
          </a:prstGeom>
        </p:spPr>
      </p:pic>
      <p:sp>
        <p:nvSpPr>
          <p:cNvPr id="6" name="ZoneTexte 5"/>
          <p:cNvSpPr txBox="1"/>
          <p:nvPr/>
        </p:nvSpPr>
        <p:spPr>
          <a:xfrm>
            <a:off x="754379" y="4878822"/>
            <a:ext cx="10653417" cy="1200329"/>
          </a:xfrm>
          <a:prstGeom prst="rect">
            <a:avLst/>
          </a:prstGeom>
          <a:noFill/>
        </p:spPr>
        <p:txBody>
          <a:bodyPr wrap="square" rtlCol="0">
            <a:spAutoFit/>
          </a:bodyPr>
          <a:lstStyle/>
          <a:p>
            <a:r>
              <a:rPr lang="fr-FR" dirty="0"/>
              <a:t>Par contre, le PLFSS 2025 introduit des changements concernant les modalités de calcul de la réduction générale. Ainsi, l</a:t>
            </a:r>
            <a:r>
              <a:rPr lang="fr-FR" b="1" dirty="0"/>
              <a:t>es </a:t>
            </a:r>
            <a:r>
              <a:rPr lang="fr-FR" b="1" u="sng" dirty="0">
                <a:hlinkClick r:id="rId4"/>
              </a:rPr>
              <a:t>primes de partage de la valeur</a:t>
            </a:r>
            <a:r>
              <a:rPr lang="fr-FR" b="1" dirty="0"/>
              <a:t> (PPV) seront incluses dans l’assiette</a:t>
            </a:r>
            <a:r>
              <a:rPr lang="fr-FR" dirty="0"/>
              <a:t> de rémunération brute servant au calcul de la réduction </a:t>
            </a:r>
            <a:r>
              <a:rPr lang="fr-FR" b="1" dirty="0"/>
              <a:t>à compter du 1er janvier 2025</a:t>
            </a:r>
            <a:r>
              <a:rPr lang="fr-FR" dirty="0"/>
              <a:t> et non plus avec effet rétroactif en 2024 comme il était prévu dans le PLFSS initial. </a:t>
            </a:r>
          </a:p>
        </p:txBody>
      </p:sp>
    </p:spTree>
    <p:extLst>
      <p:ext uri="{BB962C8B-B14F-4D97-AF65-F5344CB8AC3E}">
        <p14:creationId xmlns:p14="http://schemas.microsoft.com/office/powerpoint/2010/main" val="3891516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re 3">
            <a:extLst>
              <a:ext uri="{FF2B5EF4-FFF2-40B4-BE49-F238E27FC236}">
                <a16:creationId xmlns:a16="http://schemas.microsoft.com/office/drawing/2014/main" id="{1ABD613F-111C-41D6-9F8E-8B2C42A5E047}"/>
              </a:ext>
            </a:extLst>
          </p:cNvPr>
          <p:cNvSpPr>
            <a:spLocks noGrp="1"/>
          </p:cNvSpPr>
          <p:nvPr>
            <p:ph type="title"/>
          </p:nvPr>
        </p:nvSpPr>
        <p:spPr>
          <a:xfrm>
            <a:off x="531378" y="1308484"/>
            <a:ext cx="10498572" cy="1215566"/>
          </a:xfrm>
        </p:spPr>
        <p:txBody>
          <a:bodyPr rtlCol="0">
            <a:normAutofit fontScale="90000"/>
          </a:bodyPr>
          <a:lstStyle/>
          <a:p>
            <a:r>
              <a:rPr lang="fr-FR" dirty="0"/>
              <a:t>Taux réduits des cotisations patronales d’assurance maladie et d’allocations familiales </a:t>
            </a:r>
          </a:p>
        </p:txBody>
      </p:sp>
      <p:sp>
        <p:nvSpPr>
          <p:cNvPr id="42" name="Espace réservé du contenu 6">
            <a:extLst>
              <a:ext uri="{FF2B5EF4-FFF2-40B4-BE49-F238E27FC236}">
                <a16:creationId xmlns:a16="http://schemas.microsoft.com/office/drawing/2014/main" id="{55EACD59-7C51-4810-94C6-BCB4D12346DC}"/>
              </a:ext>
            </a:extLst>
          </p:cNvPr>
          <p:cNvSpPr>
            <a:spLocks noGrp="1"/>
          </p:cNvSpPr>
          <p:nvPr>
            <p:ph idx="4294967295"/>
          </p:nvPr>
        </p:nvSpPr>
        <p:spPr>
          <a:xfrm>
            <a:off x="531378" y="2637692"/>
            <a:ext cx="5884662" cy="3517498"/>
          </a:xfrm>
          <a:prstGeom prst="rect">
            <a:avLst/>
          </a:prstGeom>
        </p:spPr>
        <p:txBody>
          <a:bodyPr rtlCol="0">
            <a:normAutofit fontScale="77500" lnSpcReduction="20000"/>
          </a:bodyPr>
          <a:lstStyle/>
          <a:p>
            <a:r>
              <a:rPr lang="fr-FR" dirty="0"/>
              <a:t>À compter du 1er janvier 2025, les seuils de rémunération applicables pour déterminer le taux des cotisations d’assurance maladie et d’allocations familiales sont abaissés : </a:t>
            </a:r>
          </a:p>
          <a:p>
            <a:pPr lvl="0" fontAlgn="base"/>
            <a:r>
              <a:rPr lang="fr-FR" b="1" dirty="0"/>
              <a:t>Cotisation d’assurance maladie (AM)</a:t>
            </a:r>
            <a:r>
              <a:rPr lang="fr-FR" dirty="0"/>
              <a:t> : Le taux réduit de 7% est applicable aux salariés dont la rémunération brute n’excède pas </a:t>
            </a:r>
            <a:r>
              <a:rPr lang="fr-FR" b="1" dirty="0"/>
              <a:t>2,25 SMIC</a:t>
            </a:r>
            <a:r>
              <a:rPr lang="fr-FR" dirty="0"/>
              <a:t> (au lieu de 2,5 SMIC).</a:t>
            </a:r>
          </a:p>
          <a:p>
            <a:pPr lvl="0" fontAlgn="base"/>
            <a:r>
              <a:rPr lang="fr-FR" b="1" dirty="0"/>
              <a:t>Cotisation d’allocations familiales (AF)</a:t>
            </a:r>
            <a:r>
              <a:rPr lang="fr-FR" dirty="0"/>
              <a:t> : Le taux réduit de 3,45% est applicable aux salariés dont la rémunération brute n’excède pas </a:t>
            </a:r>
            <a:r>
              <a:rPr lang="fr-FR" b="1" dirty="0"/>
              <a:t>3,3 SMIC</a:t>
            </a:r>
            <a:r>
              <a:rPr lang="fr-FR" dirty="0"/>
              <a:t> (au lieu de 3,5 SMIC</a:t>
            </a:r>
            <a:r>
              <a:rPr lang="fr-FR" dirty="0" smtClean="0"/>
              <a:t>).</a:t>
            </a:r>
          </a:p>
          <a:p>
            <a:pPr fontAlgn="base"/>
            <a:r>
              <a:rPr lang="fr-FR" dirty="0"/>
              <a:t>À compter du 1er janvier 2026, les taux réduits des cotisations d’AM et AF </a:t>
            </a:r>
            <a:r>
              <a:rPr lang="fr-FR" b="1" dirty="0"/>
              <a:t>devrait être supprimés</a:t>
            </a:r>
            <a:r>
              <a:rPr lang="fr-FR" dirty="0"/>
              <a:t> pour faire place à une nouvelle réduction générale unique de cotisations patronales. </a:t>
            </a:r>
          </a:p>
          <a:p>
            <a:pPr lvl="0" fontAlgn="base"/>
            <a:endParaRPr lang="fr-FR" dirty="0"/>
          </a:p>
        </p:txBody>
      </p:sp>
      <p:pic>
        <p:nvPicPr>
          <p:cNvPr id="59" name="Espace réservé d’image 58">
            <a:extLst>
              <a:ext uri="{FF2B5EF4-FFF2-40B4-BE49-F238E27FC236}">
                <a16:creationId xmlns:a16="http://schemas.microsoft.com/office/drawing/2014/main" id="{3FCCC668-2247-4814-9CC5-9C5D4B447AA3}"/>
              </a:ext>
            </a:extLst>
          </p:cNvPr>
          <p:cNvPicPr>
            <a:picLocks noGrp="1" noChangeAspect="1"/>
          </p:cNvPicPr>
          <p:nvPr>
            <p:ph type="pic" sz="quarter" idx="4294967295"/>
          </p:nvPr>
        </p:nvPicPr>
        <p:blipFill>
          <a:blip r:embed="rId3">
            <a:extLst>
              <a:ext uri="{28A0092B-C50C-407E-A947-70E740481C1C}">
                <a14:useLocalDpi xmlns:a14="http://schemas.microsoft.com/office/drawing/2010/main" val="0"/>
              </a:ext>
            </a:extLst>
          </a:blip>
          <a:stretch>
            <a:fillRect/>
          </a:stretch>
        </p:blipFill>
        <p:spPr>
          <a:xfrm>
            <a:off x="6170177" y="2460440"/>
            <a:ext cx="6021821" cy="3895910"/>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p:spPr>
      </p:pic>
      <p:sp>
        <p:nvSpPr>
          <p:cNvPr id="35" name="Espace réservé du pied de page 34">
            <a:extLst>
              <a:ext uri="{FF2B5EF4-FFF2-40B4-BE49-F238E27FC236}">
                <a16:creationId xmlns:a16="http://schemas.microsoft.com/office/drawing/2014/main" id="{6390A22B-EC07-E942-A46F-F36FDD7FDB9D}"/>
              </a:ext>
            </a:extLst>
          </p:cNvPr>
          <p:cNvSpPr>
            <a:spLocks noGrp="1"/>
          </p:cNvSpPr>
          <p:nvPr>
            <p:ph type="ftr" sz="quarter" idx="15"/>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6"/>
          </p:nvPr>
        </p:nvSpPr>
        <p:spPr/>
        <p:txBody>
          <a:bodyPr/>
          <a:lstStyle/>
          <a:p>
            <a:pPr rtl="0"/>
            <a:fld id="{8699F50C-BE38-4BD0-BA84-9B090E1F2B9B}" type="slidenum">
              <a:rPr lang="fr-FR" noProof="0" smtClean="0"/>
              <a:t>4</a:t>
            </a:fld>
            <a:endParaRPr lang="fr-FR" noProof="0" dirty="0"/>
          </a:p>
        </p:txBody>
      </p:sp>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86544" y="394084"/>
            <a:ext cx="2381250" cy="914400"/>
          </a:xfrm>
          <a:prstGeom prst="rect">
            <a:avLst/>
          </a:prstGeom>
        </p:spPr>
      </p:pic>
    </p:spTree>
    <p:extLst>
      <p:ext uri="{BB962C8B-B14F-4D97-AF65-F5344CB8AC3E}">
        <p14:creationId xmlns:p14="http://schemas.microsoft.com/office/powerpoint/2010/main" val="32054666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3">
            <a:extLst>
              <a:ext uri="{FF2B5EF4-FFF2-40B4-BE49-F238E27FC236}">
                <a16:creationId xmlns:a16="http://schemas.microsoft.com/office/drawing/2014/main" id="{E3E5EE03-FBF6-46F5-8085-716AC6CE1C8C}"/>
              </a:ext>
            </a:extLst>
          </p:cNvPr>
          <p:cNvSpPr>
            <a:spLocks noGrp="1"/>
          </p:cNvSpPr>
          <p:nvPr>
            <p:ph type="title"/>
          </p:nvPr>
        </p:nvSpPr>
        <p:spPr>
          <a:xfrm>
            <a:off x="456907" y="476683"/>
            <a:ext cx="9800276" cy="1147969"/>
          </a:xfrm>
        </p:spPr>
        <p:txBody>
          <a:bodyPr rtlCol="0">
            <a:normAutofit fontScale="90000"/>
          </a:bodyPr>
          <a:lstStyle/>
          <a:p>
            <a:r>
              <a:rPr lang="fr-FR" dirty="0"/>
              <a:t>Arrêt de travail : diminution des indemnités journalières à compter du 1</a:t>
            </a:r>
            <a:r>
              <a:rPr lang="fr-FR" baseline="30000" dirty="0"/>
              <a:t>er</a:t>
            </a:r>
            <a:r>
              <a:rPr lang="fr-FR" dirty="0"/>
              <a:t> avril 2025</a:t>
            </a:r>
          </a:p>
        </p:txBody>
      </p:sp>
      <p:sp>
        <p:nvSpPr>
          <p:cNvPr id="18" name="Espace réservé du contenu 17">
            <a:extLst>
              <a:ext uri="{FF2B5EF4-FFF2-40B4-BE49-F238E27FC236}">
                <a16:creationId xmlns:a16="http://schemas.microsoft.com/office/drawing/2014/main" id="{C955AFB3-173C-4848-B3E9-1375591B297E}"/>
              </a:ext>
            </a:extLst>
          </p:cNvPr>
          <p:cNvSpPr>
            <a:spLocks noGrp="1"/>
          </p:cNvSpPr>
          <p:nvPr>
            <p:ph sz="quarter" idx="4294967295"/>
          </p:nvPr>
        </p:nvSpPr>
        <p:spPr>
          <a:xfrm>
            <a:off x="5932196" y="1839473"/>
            <a:ext cx="5769473" cy="4882001"/>
          </a:xfrm>
          <a:prstGeom prst="rect">
            <a:avLst/>
          </a:prstGeom>
        </p:spPr>
        <p:txBody>
          <a:bodyPr rtlCol="0">
            <a:normAutofit fontScale="70000" lnSpcReduction="20000"/>
          </a:bodyPr>
          <a:lstStyle/>
          <a:p>
            <a:pPr marL="0" indent="0">
              <a:buNone/>
            </a:pPr>
            <a:r>
              <a:rPr lang="fr-FR" sz="3400" b="1" dirty="0"/>
              <a:t>Maintien de salaire pendant un arrêt de travail pour maladie</a:t>
            </a:r>
          </a:p>
          <a:p>
            <a:pPr marL="0" indent="0">
              <a:buNone/>
            </a:pPr>
            <a:r>
              <a:rPr lang="fr-FR" sz="3400" dirty="0"/>
              <a:t>Un salarié peut bénéficier du maintien de son salaire pendant son arrêt de travail pour maladie, selon la </a:t>
            </a:r>
            <a:r>
              <a:rPr lang="fr-FR" sz="3400" b="1" dirty="0"/>
              <a:t>convention collective</a:t>
            </a:r>
            <a:r>
              <a:rPr lang="fr-FR" sz="3400" dirty="0"/>
              <a:t> dont relève son entreprise, ou la convention spécifique signée par celle-ci. L’entreprise verse par subrogation les indemnités journalières de l’Assurance maladie avec le complément de salaire. Donc, dans un premier temps, les salariés concernés ne subiront pas directement la baisse des IJ. Mais cela représente un coût supplémentaire pour la prise en charge des arrêts maladie, qui sera supporté notamment par les employeurs et les organismes de prévoyance collective.</a:t>
            </a:r>
          </a:p>
          <a:p>
            <a:pPr marL="0" indent="0">
              <a:buNone/>
            </a:pPr>
            <a:endParaRPr lang="fr-FR" dirty="0"/>
          </a:p>
        </p:txBody>
      </p:sp>
      <p:sp>
        <p:nvSpPr>
          <p:cNvPr id="20" name="Espace réservé du pied de page 4">
            <a:extLst>
              <a:ext uri="{FF2B5EF4-FFF2-40B4-BE49-F238E27FC236}">
                <a16:creationId xmlns:a16="http://schemas.microsoft.com/office/drawing/2014/main" id="{391D3201-20F9-4DD7-B4EB-F41AF17CA428}"/>
              </a:ext>
            </a:extLst>
          </p:cNvPr>
          <p:cNvSpPr>
            <a:spLocks noGrp="1"/>
          </p:cNvSpPr>
          <p:nvPr>
            <p:ph type="ftr" sz="quarter" idx="17"/>
          </p:nvPr>
        </p:nvSpPr>
        <p:spPr/>
        <p:txBody>
          <a:bodyPr rtlCol="0"/>
          <a:lstStyle>
            <a:lvl1pPr algn="r">
              <a:defRPr sz="1200">
                <a:solidFill>
                  <a:schemeClr val="tx1">
                    <a:lumMod val="50000"/>
                    <a:lumOff val="50000"/>
                  </a:schemeClr>
                </a:solidFill>
              </a:defRPr>
            </a:lvl1pPr>
          </a:lstStyle>
          <a:p>
            <a:pPr algn="l" rtl="0"/>
            <a:r>
              <a:rPr lang="fr-FR" smtClean="0"/>
              <a:t>ANPSP Actualités sociales 2025</a:t>
            </a:r>
            <a:endParaRPr lang="fr-FR" dirty="0"/>
          </a:p>
        </p:txBody>
      </p:sp>
      <p:sp>
        <p:nvSpPr>
          <p:cNvPr id="2" name="Espace réservé du numéro de diapositive 1"/>
          <p:cNvSpPr>
            <a:spLocks noGrp="1"/>
          </p:cNvSpPr>
          <p:nvPr>
            <p:ph type="sldNum" sz="quarter" idx="18"/>
          </p:nvPr>
        </p:nvSpPr>
        <p:spPr/>
        <p:txBody>
          <a:bodyPr/>
          <a:lstStyle/>
          <a:p>
            <a:pPr rtl="0"/>
            <a:fld id="{8699F50C-BE38-4BD0-BA84-9B090E1F2B9B}" type="slidenum">
              <a:rPr lang="fr-FR" noProof="0" smtClean="0"/>
              <a:t>5</a:t>
            </a:fld>
            <a:endParaRPr lang="fr-FR" noProof="0" dirty="0"/>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05948" y="19483"/>
            <a:ext cx="2381250" cy="914400"/>
          </a:xfrm>
          <a:prstGeom prst="rect">
            <a:avLst/>
          </a:prstGeom>
        </p:spPr>
      </p:pic>
      <p:sp>
        <p:nvSpPr>
          <p:cNvPr id="11" name="ZoneTexte 10"/>
          <p:cNvSpPr txBox="1"/>
          <p:nvPr/>
        </p:nvSpPr>
        <p:spPr>
          <a:xfrm>
            <a:off x="456907" y="1934817"/>
            <a:ext cx="5334293" cy="1938992"/>
          </a:xfrm>
          <a:prstGeom prst="rect">
            <a:avLst/>
          </a:prstGeom>
          <a:noFill/>
        </p:spPr>
        <p:txBody>
          <a:bodyPr wrap="square" rtlCol="0">
            <a:spAutoFit/>
          </a:bodyPr>
          <a:lstStyle/>
          <a:p>
            <a:r>
              <a:rPr lang="fr-FR" sz="2400" dirty="0"/>
              <a:t>Le plafond de salaire pris en compte pour l’indemnisation des arrêts de travail par l’Assurance maladie diminuera à compter du 1er avril 2025. Il passera de 1,8 Smic à 1,4 Smic. </a:t>
            </a:r>
          </a:p>
        </p:txBody>
      </p:sp>
      <p:graphicFrame>
        <p:nvGraphicFramePr>
          <p:cNvPr id="17" name="Tableau 16"/>
          <p:cNvGraphicFramePr>
            <a:graphicFrameLocks noGrp="1"/>
          </p:cNvGraphicFramePr>
          <p:nvPr>
            <p:extLst>
              <p:ext uri="{D42A27DB-BD31-4B8C-83A1-F6EECF244321}">
                <p14:modId xmlns:p14="http://schemas.microsoft.com/office/powerpoint/2010/main" val="3494994483"/>
              </p:ext>
            </p:extLst>
          </p:nvPr>
        </p:nvGraphicFramePr>
        <p:xfrm>
          <a:off x="597902" y="4033457"/>
          <a:ext cx="5148765" cy="1949050"/>
        </p:xfrm>
        <a:graphic>
          <a:graphicData uri="http://schemas.openxmlformats.org/drawingml/2006/table">
            <a:tbl>
              <a:tblPr firstRow="1" bandRow="1">
                <a:tableStyleId>{F5AB1C69-6EDB-4FF4-983F-18BD219EF322}</a:tableStyleId>
              </a:tblPr>
              <a:tblGrid>
                <a:gridCol w="1716255">
                  <a:extLst>
                    <a:ext uri="{9D8B030D-6E8A-4147-A177-3AD203B41FA5}">
                      <a16:colId xmlns:a16="http://schemas.microsoft.com/office/drawing/2014/main" val="2466549179"/>
                    </a:ext>
                  </a:extLst>
                </a:gridCol>
                <a:gridCol w="1716255">
                  <a:extLst>
                    <a:ext uri="{9D8B030D-6E8A-4147-A177-3AD203B41FA5}">
                      <a16:colId xmlns:a16="http://schemas.microsoft.com/office/drawing/2014/main" val="2873698112"/>
                    </a:ext>
                  </a:extLst>
                </a:gridCol>
                <a:gridCol w="1716255">
                  <a:extLst>
                    <a:ext uri="{9D8B030D-6E8A-4147-A177-3AD203B41FA5}">
                      <a16:colId xmlns:a16="http://schemas.microsoft.com/office/drawing/2014/main" val="628918127"/>
                    </a:ext>
                  </a:extLst>
                </a:gridCol>
              </a:tblGrid>
              <a:tr h="974525">
                <a:tc rowSpan="2">
                  <a:txBody>
                    <a:bodyPr/>
                    <a:lstStyle/>
                    <a:p>
                      <a:r>
                        <a:rPr lang="fr-FR" sz="2400" b="1" kern="1200" dirty="0" smtClean="0">
                          <a:solidFill>
                            <a:schemeClr val="tx1"/>
                          </a:solidFill>
                          <a:effectLst/>
                          <a:latin typeface="+mn-lt"/>
                          <a:ea typeface="+mn-ea"/>
                          <a:cs typeface="+mn-cs"/>
                        </a:rPr>
                        <a:t>montant maximum de l’indemnité journalière </a:t>
                      </a:r>
                      <a:endParaRPr lang="fr-FR" sz="2400" dirty="0">
                        <a:solidFill>
                          <a:schemeClr val="tx1"/>
                        </a:solidFill>
                      </a:endParaRPr>
                    </a:p>
                  </a:txBody>
                  <a:tc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tcPr>
                </a:tc>
                <a:tc>
                  <a:txBody>
                    <a:bodyPr/>
                    <a:lstStyle/>
                    <a:p>
                      <a:r>
                        <a:rPr lang="fr-FR" dirty="0" smtClean="0">
                          <a:solidFill>
                            <a:schemeClr val="tx1"/>
                          </a:solidFill>
                        </a:rPr>
                        <a:t>Au 01/01/2025</a:t>
                      </a:r>
                      <a:endParaRPr lang="fr-FR" dirty="0">
                        <a:solidFill>
                          <a:schemeClr val="tx1"/>
                        </a:solidFill>
                      </a:endParaRPr>
                    </a:p>
                  </a:txBody>
                  <a:tc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tcPr>
                </a:tc>
                <a:tc>
                  <a:txBody>
                    <a:bodyPr/>
                    <a:lstStyle/>
                    <a:p>
                      <a:r>
                        <a:rPr lang="fr-FR" dirty="0" smtClean="0">
                          <a:solidFill>
                            <a:schemeClr val="tx1"/>
                          </a:solidFill>
                        </a:rPr>
                        <a:t>Au 01/04/2025</a:t>
                      </a:r>
                      <a:endParaRPr lang="fr-FR" dirty="0">
                        <a:solidFill>
                          <a:schemeClr val="tx1"/>
                        </a:solidFill>
                      </a:endParaRPr>
                    </a:p>
                  </a:txBody>
                  <a:tc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tcPr>
                </a:tc>
                <a:extLst>
                  <a:ext uri="{0D108BD9-81ED-4DB2-BD59-A6C34878D82A}">
                    <a16:rowId xmlns:a16="http://schemas.microsoft.com/office/drawing/2014/main" val="697514559"/>
                  </a:ext>
                </a:extLst>
              </a:tr>
              <a:tr h="974525">
                <a:tc vMerge="1">
                  <a:txBody>
                    <a:bodyPr/>
                    <a:lstStyle/>
                    <a:p>
                      <a:endParaRPr lang="fr-FR" dirty="0">
                        <a:solidFill>
                          <a:schemeClr val="tx1"/>
                        </a:solidFill>
                      </a:endParaRPr>
                    </a:p>
                  </a:txBody>
                  <a:tcPr/>
                </a:tc>
                <a:tc>
                  <a:txBody>
                    <a:bodyPr/>
                    <a:lstStyle/>
                    <a:p>
                      <a:pPr algn="ctr"/>
                      <a:r>
                        <a:rPr lang="fr-FR" sz="2400" kern="1200" dirty="0" smtClean="0">
                          <a:solidFill>
                            <a:schemeClr val="dk1"/>
                          </a:solidFill>
                          <a:effectLst/>
                          <a:latin typeface="+mn-lt"/>
                          <a:ea typeface="+mn-ea"/>
                          <a:cs typeface="+mn-cs"/>
                        </a:rPr>
                        <a:t>53,31 € </a:t>
                      </a:r>
                      <a:endParaRPr lang="fr-FR" sz="2400" dirty="0"/>
                    </a:p>
                  </a:txBody>
                  <a:tc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tcPr>
                </a:tc>
                <a:tc>
                  <a:txBody>
                    <a:bodyPr/>
                    <a:lstStyle/>
                    <a:p>
                      <a:pPr algn="ctr"/>
                      <a:r>
                        <a:rPr lang="fr-FR" sz="2400" kern="1200" dirty="0" smtClean="0">
                          <a:solidFill>
                            <a:schemeClr val="dk1"/>
                          </a:solidFill>
                          <a:effectLst/>
                          <a:latin typeface="+mn-lt"/>
                          <a:ea typeface="+mn-ea"/>
                          <a:cs typeface="+mn-cs"/>
                        </a:rPr>
                        <a:t>41,47 € </a:t>
                      </a:r>
                      <a:endParaRPr lang="fr-FR" sz="2400" dirty="0"/>
                    </a:p>
                  </a:txBody>
                  <a:tc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tcPr>
                </a:tc>
                <a:extLst>
                  <a:ext uri="{0D108BD9-81ED-4DB2-BD59-A6C34878D82A}">
                    <a16:rowId xmlns:a16="http://schemas.microsoft.com/office/drawing/2014/main" val="1250104842"/>
                  </a:ext>
                </a:extLst>
              </a:tr>
            </a:tbl>
          </a:graphicData>
        </a:graphic>
      </p:graphicFrame>
    </p:spTree>
    <p:extLst>
      <p:ext uri="{BB962C8B-B14F-4D97-AF65-F5344CB8AC3E}">
        <p14:creationId xmlns:p14="http://schemas.microsoft.com/office/powerpoint/2010/main" val="32855472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re 13">
            <a:extLst>
              <a:ext uri="{FF2B5EF4-FFF2-40B4-BE49-F238E27FC236}">
                <a16:creationId xmlns:a16="http://schemas.microsoft.com/office/drawing/2014/main" id="{92896B42-4638-40D0-8887-7AB8D1D86B3D}"/>
              </a:ext>
            </a:extLst>
          </p:cNvPr>
          <p:cNvSpPr>
            <a:spLocks noGrp="1"/>
          </p:cNvSpPr>
          <p:nvPr>
            <p:ph type="title" idx="4294967295"/>
          </p:nvPr>
        </p:nvSpPr>
        <p:spPr>
          <a:xfrm>
            <a:off x="596348" y="753717"/>
            <a:ext cx="8333222" cy="1402244"/>
          </a:xfrm>
        </p:spPr>
        <p:txBody>
          <a:bodyPr rtlCol="0">
            <a:normAutofit fontScale="90000"/>
          </a:bodyPr>
          <a:lstStyle/>
          <a:p>
            <a:r>
              <a:rPr lang="fr-FR" dirty="0" smtClean="0"/>
              <a:t/>
            </a:r>
            <a:br>
              <a:rPr lang="fr-FR" dirty="0" smtClean="0"/>
            </a:br>
            <a:r>
              <a:rPr lang="fr-FR" sz="3600" dirty="0"/>
              <a:t>Nouvelle Aide exceptionnelle pour les contrats d'apprentissage conclus jusqu'au 31 décembre </a:t>
            </a:r>
            <a:r>
              <a:rPr lang="fr-FR" sz="3600" dirty="0" smtClean="0"/>
              <a:t>2025</a:t>
            </a:r>
            <a:endParaRPr lang="fr-FR" sz="3600" dirty="0"/>
          </a:p>
        </p:txBody>
      </p:sp>
      <p:sp>
        <p:nvSpPr>
          <p:cNvPr id="33" name="Espace réservé du texte 32">
            <a:extLst>
              <a:ext uri="{FF2B5EF4-FFF2-40B4-BE49-F238E27FC236}">
                <a16:creationId xmlns:a16="http://schemas.microsoft.com/office/drawing/2014/main" id="{7CFD0302-279C-8A48-9E27-AD5B08D6501E}"/>
              </a:ext>
            </a:extLst>
          </p:cNvPr>
          <p:cNvSpPr>
            <a:spLocks noGrp="1"/>
          </p:cNvSpPr>
          <p:nvPr>
            <p:ph type="body" sz="quarter" idx="19"/>
          </p:nvPr>
        </p:nvSpPr>
        <p:spPr>
          <a:xfrm>
            <a:off x="338529" y="2422661"/>
            <a:ext cx="10992080" cy="3666989"/>
          </a:xfrm>
        </p:spPr>
        <p:txBody>
          <a:bodyPr rtlCol="0"/>
          <a:lstStyle/>
          <a:p>
            <a:r>
              <a:rPr lang="fr-FR" dirty="0"/>
              <a:t>Une aide exceptionnelle au titre de la première année d'exécution du contrat est versée par l'Etat à l'employeur :</a:t>
            </a:r>
          </a:p>
          <a:p>
            <a:r>
              <a:rPr lang="fr-FR" dirty="0"/>
              <a:t>- Pour les contrats conclus par une entreprise </a:t>
            </a:r>
            <a:r>
              <a:rPr lang="fr-FR" b="1" dirty="0"/>
              <a:t>de moins de 250 salariés</a:t>
            </a:r>
            <a:r>
              <a:rPr lang="fr-FR" dirty="0"/>
              <a:t> pour la préparation d'un diplôme ou d'un titre à finalité professionnelle </a:t>
            </a:r>
            <a:r>
              <a:rPr lang="fr-FR" b="1" dirty="0"/>
              <a:t>équivalant au moins au niveau 5 et au plus au niveau 7*</a:t>
            </a:r>
            <a:r>
              <a:rPr lang="fr-FR" dirty="0"/>
              <a:t>. Dans ce cas, le montant de l'aide est de </a:t>
            </a:r>
            <a:r>
              <a:rPr lang="fr-FR" b="1" dirty="0"/>
              <a:t>5 000 euros maximum</a:t>
            </a:r>
            <a:r>
              <a:rPr lang="fr-FR" dirty="0"/>
              <a:t>.</a:t>
            </a:r>
          </a:p>
          <a:p>
            <a:r>
              <a:rPr lang="fr-FR" dirty="0"/>
              <a:t>- Pour les contrats conclus par une </a:t>
            </a:r>
            <a:r>
              <a:rPr lang="fr-FR" b="1" dirty="0"/>
              <a:t>entreprise de 250 salariés et plus</a:t>
            </a:r>
            <a:r>
              <a:rPr lang="fr-FR" dirty="0"/>
              <a:t> pour la préparation d'un diplôme ou d'un titre à finalité professionnelle </a:t>
            </a:r>
            <a:r>
              <a:rPr lang="fr-FR" b="1" dirty="0"/>
              <a:t>équivalant au plus au niveau 7*</a:t>
            </a:r>
            <a:r>
              <a:rPr lang="fr-FR" dirty="0"/>
              <a:t>. Dans ce cas, l</a:t>
            </a:r>
            <a:r>
              <a:rPr lang="fr-FR" b="1" dirty="0"/>
              <a:t>e montant de l'aide est de 2 000 euros maximum</a:t>
            </a:r>
            <a:r>
              <a:rPr lang="fr-FR" dirty="0" smtClean="0"/>
              <a:t>.</a:t>
            </a:r>
            <a:r>
              <a:rPr lang="fr-FR" dirty="0"/>
              <a:t> Le montant est porté à 6 000 euros maximum pour ces contrats conclus avec une personne reconnue travailleur handicapé.</a:t>
            </a:r>
          </a:p>
          <a:p>
            <a:endParaRPr lang="fr-FR" dirty="0"/>
          </a:p>
          <a:p>
            <a:endParaRPr lang="fr-FR" dirty="0"/>
          </a:p>
        </p:txBody>
      </p:sp>
      <p:sp>
        <p:nvSpPr>
          <p:cNvPr id="3" name="Espace réservé du pied de page 2">
            <a:extLst>
              <a:ext uri="{FF2B5EF4-FFF2-40B4-BE49-F238E27FC236}">
                <a16:creationId xmlns:a16="http://schemas.microsoft.com/office/drawing/2014/main" id="{B04C11C9-3DF6-471E-87C0-4DCED41031D4}"/>
              </a:ext>
            </a:extLst>
          </p:cNvPr>
          <p:cNvSpPr>
            <a:spLocks noGrp="1"/>
          </p:cNvSpPr>
          <p:nvPr>
            <p:ph type="ftr" sz="quarter" idx="17"/>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8"/>
          </p:nvPr>
        </p:nvSpPr>
        <p:spPr/>
        <p:txBody>
          <a:bodyPr/>
          <a:lstStyle/>
          <a:p>
            <a:pPr rtl="0"/>
            <a:fld id="{8699F50C-BE38-4BD0-BA84-9B090E1F2B9B}" type="slidenum">
              <a:rPr lang="fr-FR" noProof="0" smtClean="0"/>
              <a:t>6</a:t>
            </a:fld>
            <a:endParaRPr lang="fr-FR" noProof="0" dirty="0"/>
          </a:p>
        </p:txBody>
      </p:sp>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1109" y="0"/>
            <a:ext cx="2381250" cy="914400"/>
          </a:xfrm>
          <a:prstGeom prst="rect">
            <a:avLst/>
          </a:prstGeom>
        </p:spPr>
      </p:pic>
    </p:spTree>
    <p:extLst>
      <p:ext uri="{BB962C8B-B14F-4D97-AF65-F5344CB8AC3E}">
        <p14:creationId xmlns:p14="http://schemas.microsoft.com/office/powerpoint/2010/main" val="310042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Espace réservé du texte 32">
            <a:extLst>
              <a:ext uri="{FF2B5EF4-FFF2-40B4-BE49-F238E27FC236}">
                <a16:creationId xmlns:a16="http://schemas.microsoft.com/office/drawing/2014/main" id="{7CFD0302-279C-8A48-9E27-AD5B08D6501E}"/>
              </a:ext>
            </a:extLst>
          </p:cNvPr>
          <p:cNvSpPr>
            <a:spLocks noGrp="1"/>
          </p:cNvSpPr>
          <p:nvPr>
            <p:ph type="body" sz="quarter" idx="19"/>
          </p:nvPr>
        </p:nvSpPr>
        <p:spPr>
          <a:xfrm>
            <a:off x="518678" y="596347"/>
            <a:ext cx="10811930" cy="5175251"/>
          </a:xfrm>
        </p:spPr>
        <p:txBody>
          <a:bodyPr rtlCol="0"/>
          <a:lstStyle/>
          <a:p>
            <a:r>
              <a:rPr lang="fr-FR" b="1" u="sng" dirty="0"/>
              <a:t>Conditions du bénéfice </a:t>
            </a:r>
            <a:r>
              <a:rPr lang="fr-FR" dirty="0"/>
              <a:t>: </a:t>
            </a:r>
            <a:endParaRPr lang="fr-FR" dirty="0" smtClean="0"/>
          </a:p>
          <a:p>
            <a:r>
              <a:rPr lang="fr-FR" dirty="0" smtClean="0"/>
              <a:t>Le </a:t>
            </a:r>
            <a:r>
              <a:rPr lang="fr-FR" dirty="0"/>
              <a:t>bénéfice de l'aide est subordonné au respect des conditions suivantes :</a:t>
            </a:r>
          </a:p>
          <a:p>
            <a:r>
              <a:rPr lang="fr-FR" dirty="0"/>
              <a:t>- la transmission du contrat par l'employeur à l'</a:t>
            </a:r>
            <a:r>
              <a:rPr lang="fr-FR" dirty="0" err="1"/>
              <a:t>Opco</a:t>
            </a:r>
            <a:r>
              <a:rPr lang="fr-FR" dirty="0"/>
              <a:t> au plus </a:t>
            </a:r>
            <a:r>
              <a:rPr lang="fr-FR" b="1" dirty="0"/>
              <a:t>tard 6 mois après sa conclusion</a:t>
            </a:r>
            <a:r>
              <a:rPr lang="fr-FR" dirty="0"/>
              <a:t> et le dépôt de celui-ci par l'</a:t>
            </a:r>
            <a:r>
              <a:rPr lang="fr-FR" dirty="0" err="1"/>
              <a:t>Opco</a:t>
            </a:r>
            <a:r>
              <a:rPr lang="fr-FR" dirty="0"/>
              <a:t> auprès du ministre chargé de la Formation professionnelle ;</a:t>
            </a:r>
          </a:p>
          <a:p>
            <a:r>
              <a:rPr lang="fr-FR" dirty="0"/>
              <a:t>- ne </a:t>
            </a:r>
            <a:r>
              <a:rPr lang="fr-FR" b="1" dirty="0"/>
              <a:t>pas avoir bénéficié d'une aide</a:t>
            </a:r>
            <a:r>
              <a:rPr lang="fr-FR" dirty="0"/>
              <a:t> </a:t>
            </a:r>
            <a:r>
              <a:rPr lang="fr-FR" b="1" dirty="0"/>
              <a:t>à l'embauche</a:t>
            </a:r>
            <a:r>
              <a:rPr lang="fr-FR" dirty="0"/>
              <a:t> d'apprenti au titre d'un contrat d'apprentissage précédemment conclu entre un même employeur et un même apprenti pour la </a:t>
            </a:r>
            <a:r>
              <a:rPr lang="fr-FR" b="1" dirty="0"/>
              <a:t>même certification professionnelle</a:t>
            </a:r>
            <a:r>
              <a:rPr lang="fr-FR" dirty="0"/>
              <a:t>.</a:t>
            </a:r>
          </a:p>
          <a:p>
            <a:r>
              <a:rPr lang="fr-FR" b="1" u="sng" dirty="0"/>
              <a:t>Contrôle de l'ASP et transmission des données</a:t>
            </a:r>
          </a:p>
          <a:p>
            <a:r>
              <a:rPr lang="fr-FR" dirty="0"/>
              <a:t>L'Agence de services et de paiement (ASP), gestionnaire de l'aide, peut demander à l'employeur et à l'</a:t>
            </a:r>
            <a:r>
              <a:rPr lang="fr-FR" dirty="0" err="1"/>
              <a:t>Opco</a:t>
            </a:r>
            <a:r>
              <a:rPr lang="fr-FR" dirty="0"/>
              <a:t> toute information complémentaire </a:t>
            </a:r>
            <a:r>
              <a:rPr lang="fr-FR" b="1" dirty="0"/>
              <a:t>nécessaire au contrôle du respect des conditions</a:t>
            </a:r>
            <a:r>
              <a:rPr lang="fr-FR" dirty="0"/>
              <a:t> de son attribution, y compris la transmission des bulletins de paie des salariés concernés.</a:t>
            </a:r>
          </a:p>
          <a:p>
            <a:endParaRPr lang="fr-FR" dirty="0"/>
          </a:p>
          <a:p>
            <a:endParaRPr lang="fr-FR" dirty="0"/>
          </a:p>
        </p:txBody>
      </p:sp>
      <p:sp>
        <p:nvSpPr>
          <p:cNvPr id="3" name="Espace réservé du pied de page 2">
            <a:extLst>
              <a:ext uri="{FF2B5EF4-FFF2-40B4-BE49-F238E27FC236}">
                <a16:creationId xmlns:a16="http://schemas.microsoft.com/office/drawing/2014/main" id="{B04C11C9-3DF6-471E-87C0-4DCED41031D4}"/>
              </a:ext>
            </a:extLst>
          </p:cNvPr>
          <p:cNvSpPr>
            <a:spLocks noGrp="1"/>
          </p:cNvSpPr>
          <p:nvPr>
            <p:ph type="ftr" sz="quarter" idx="17"/>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8"/>
          </p:nvPr>
        </p:nvSpPr>
        <p:spPr/>
        <p:txBody>
          <a:bodyPr/>
          <a:lstStyle/>
          <a:p>
            <a:pPr rtl="0"/>
            <a:fld id="{8699F50C-BE38-4BD0-BA84-9B090E1F2B9B}" type="slidenum">
              <a:rPr lang="fr-FR" noProof="0" smtClean="0"/>
              <a:t>7</a:t>
            </a:fld>
            <a:endParaRPr lang="fr-FR" noProof="0" dirty="0"/>
          </a:p>
        </p:txBody>
      </p:sp>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1109" y="0"/>
            <a:ext cx="2381250" cy="914400"/>
          </a:xfrm>
          <a:prstGeom prst="rect">
            <a:avLst/>
          </a:prstGeom>
        </p:spPr>
      </p:pic>
    </p:spTree>
    <p:extLst>
      <p:ext uri="{BB962C8B-B14F-4D97-AF65-F5344CB8AC3E}">
        <p14:creationId xmlns:p14="http://schemas.microsoft.com/office/powerpoint/2010/main" val="699745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rotWithShape="1">
          <a:blip r:embed="rId3">
            <a:extLst>
              <a:ext uri="{28A0092B-C50C-407E-A947-70E740481C1C}">
                <a14:useLocalDpi xmlns:a14="http://schemas.microsoft.com/office/drawing/2010/main" val="0"/>
              </a:ext>
            </a:extLst>
          </a:blip>
          <a:srcRect l="857" t="1217"/>
          <a:stretch/>
        </p:blipFill>
        <p:spPr>
          <a:xfrm>
            <a:off x="7105135" y="2544418"/>
            <a:ext cx="4411948" cy="3906220"/>
          </a:xfrm>
          <a:prstGeom prst="rect">
            <a:avLst/>
          </a:prstGeom>
        </p:spPr>
      </p:pic>
      <p:sp>
        <p:nvSpPr>
          <p:cNvPr id="18" name="Titre 13">
            <a:extLst>
              <a:ext uri="{FF2B5EF4-FFF2-40B4-BE49-F238E27FC236}">
                <a16:creationId xmlns:a16="http://schemas.microsoft.com/office/drawing/2014/main" id="{92896B42-4638-40D0-8887-7AB8D1D86B3D}"/>
              </a:ext>
            </a:extLst>
          </p:cNvPr>
          <p:cNvSpPr>
            <a:spLocks noGrp="1"/>
          </p:cNvSpPr>
          <p:nvPr>
            <p:ph type="title" idx="4294967295"/>
          </p:nvPr>
        </p:nvSpPr>
        <p:spPr>
          <a:xfrm>
            <a:off x="259617" y="478366"/>
            <a:ext cx="9448801" cy="1288468"/>
          </a:xfrm>
        </p:spPr>
        <p:txBody>
          <a:bodyPr rtlCol="0">
            <a:normAutofit/>
          </a:bodyPr>
          <a:lstStyle/>
          <a:p>
            <a:r>
              <a:rPr lang="fr-FR" dirty="0" smtClean="0"/>
              <a:t>Exonérations </a:t>
            </a:r>
            <a:r>
              <a:rPr lang="fr-FR" dirty="0"/>
              <a:t>sociales des apprentis</a:t>
            </a:r>
          </a:p>
        </p:txBody>
      </p:sp>
      <p:sp>
        <p:nvSpPr>
          <p:cNvPr id="33" name="Espace réservé du texte 32">
            <a:extLst>
              <a:ext uri="{FF2B5EF4-FFF2-40B4-BE49-F238E27FC236}">
                <a16:creationId xmlns:a16="http://schemas.microsoft.com/office/drawing/2014/main" id="{7CFD0302-279C-8A48-9E27-AD5B08D6501E}"/>
              </a:ext>
            </a:extLst>
          </p:cNvPr>
          <p:cNvSpPr>
            <a:spLocks noGrp="1"/>
          </p:cNvSpPr>
          <p:nvPr>
            <p:ph type="body" sz="quarter" idx="19"/>
          </p:nvPr>
        </p:nvSpPr>
        <p:spPr>
          <a:xfrm>
            <a:off x="676627" y="1987825"/>
            <a:ext cx="6058393" cy="3988905"/>
          </a:xfrm>
        </p:spPr>
        <p:txBody>
          <a:bodyPr rtlCol="0"/>
          <a:lstStyle/>
          <a:p>
            <a:r>
              <a:rPr lang="fr-FR" dirty="0"/>
              <a:t>Mauvaise nouvelle pour les apprentis : leur rémunération va </a:t>
            </a:r>
            <a:r>
              <a:rPr lang="fr-FR" dirty="0" smtClean="0"/>
              <a:t>diminuer</a:t>
            </a:r>
          </a:p>
          <a:p>
            <a:r>
              <a:rPr lang="fr-FR" dirty="0" smtClean="0"/>
              <a:t>La </a:t>
            </a:r>
            <a:r>
              <a:rPr lang="fr-FR" dirty="0"/>
              <a:t>limite d’exonération des cotisations salariales pour les apprentis sera abaissée à </a:t>
            </a:r>
            <a:r>
              <a:rPr lang="fr-FR" b="1" dirty="0"/>
              <a:t>50% du SMIC</a:t>
            </a:r>
            <a:r>
              <a:rPr lang="fr-FR" dirty="0"/>
              <a:t>, contre 79% actuellement. Par ailleurs, la rémunération au-delà de ce seuil sera assujettie à la CSG/CRDS</a:t>
            </a:r>
            <a:r>
              <a:rPr lang="fr-FR" dirty="0" smtClean="0"/>
              <a:t>.</a:t>
            </a:r>
          </a:p>
          <a:p>
            <a:r>
              <a:rPr lang="fr-FR" dirty="0" smtClean="0"/>
              <a:t>Cela vaudra </a:t>
            </a:r>
            <a:r>
              <a:rPr lang="fr-FR" dirty="0"/>
              <a:t>pour tous les étudiants signant un contrat </a:t>
            </a:r>
            <a:r>
              <a:rPr lang="fr-FR" dirty="0" smtClean="0"/>
              <a:t>d’alternance</a:t>
            </a:r>
            <a:r>
              <a:rPr lang="fr-FR" dirty="0"/>
              <a:t> dans une entreprise de plus de 10 salariés à partir du 1er mars </a:t>
            </a:r>
            <a:r>
              <a:rPr lang="fr-FR" dirty="0" smtClean="0"/>
              <a:t>2025.</a:t>
            </a:r>
            <a:endParaRPr lang="fr-FR" dirty="0"/>
          </a:p>
        </p:txBody>
      </p:sp>
      <p:sp>
        <p:nvSpPr>
          <p:cNvPr id="3" name="Espace réservé du pied de page 2">
            <a:extLst>
              <a:ext uri="{FF2B5EF4-FFF2-40B4-BE49-F238E27FC236}">
                <a16:creationId xmlns:a16="http://schemas.microsoft.com/office/drawing/2014/main" id="{B04C11C9-3DF6-471E-87C0-4DCED41031D4}"/>
              </a:ext>
            </a:extLst>
          </p:cNvPr>
          <p:cNvSpPr>
            <a:spLocks noGrp="1"/>
          </p:cNvSpPr>
          <p:nvPr>
            <p:ph type="ftr" sz="quarter" idx="17"/>
          </p:nvPr>
        </p:nvSpPr>
        <p:spPr/>
        <p:txBody>
          <a:bodyPr rtlCol="0"/>
          <a:lstStyle/>
          <a:p>
            <a:pPr rtl="0"/>
            <a:r>
              <a:rPr lang="fr-FR" smtClean="0"/>
              <a:t>ANPSP Actualités sociales 2025</a:t>
            </a:r>
            <a:endParaRPr lang="fr-FR" dirty="0"/>
          </a:p>
        </p:txBody>
      </p:sp>
      <p:sp>
        <p:nvSpPr>
          <p:cNvPr id="2" name="Espace réservé du numéro de diapositive 1"/>
          <p:cNvSpPr>
            <a:spLocks noGrp="1"/>
          </p:cNvSpPr>
          <p:nvPr>
            <p:ph type="sldNum" sz="quarter" idx="18"/>
          </p:nvPr>
        </p:nvSpPr>
        <p:spPr/>
        <p:txBody>
          <a:bodyPr/>
          <a:lstStyle/>
          <a:p>
            <a:pPr rtl="0"/>
            <a:fld id="{8699F50C-BE38-4BD0-BA84-9B090E1F2B9B}" type="slidenum">
              <a:rPr lang="fr-FR" noProof="0" smtClean="0"/>
              <a:t>8</a:t>
            </a:fld>
            <a:endParaRPr lang="fr-FR" noProof="0" dirty="0"/>
          </a:p>
        </p:txBody>
      </p:sp>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1109" y="0"/>
            <a:ext cx="2381250" cy="914400"/>
          </a:xfrm>
          <a:prstGeom prst="rect">
            <a:avLst/>
          </a:prstGeom>
        </p:spPr>
      </p:pic>
    </p:spTree>
    <p:extLst>
      <p:ext uri="{BB962C8B-B14F-4D97-AF65-F5344CB8AC3E}">
        <p14:creationId xmlns:p14="http://schemas.microsoft.com/office/powerpoint/2010/main" val="9428735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98DCA46-603B-4178-8707-30E192CE6B8D}"/>
              </a:ext>
            </a:extLst>
          </p:cNvPr>
          <p:cNvSpPr>
            <a:spLocks noGrp="1"/>
          </p:cNvSpPr>
          <p:nvPr>
            <p:ph type="title"/>
          </p:nvPr>
        </p:nvSpPr>
        <p:spPr/>
        <p:txBody>
          <a:bodyPr rtlCol="0"/>
          <a:lstStyle/>
          <a:p>
            <a:r>
              <a:rPr lang="fr-FR" dirty="0" smtClean="0"/>
              <a:t>Avantage en nature véhicule</a:t>
            </a:r>
            <a:endParaRPr lang="fr-FR" dirty="0"/>
          </a:p>
        </p:txBody>
      </p:sp>
      <p:sp>
        <p:nvSpPr>
          <p:cNvPr id="3" name="Espace réservé du pied de page 2"/>
          <p:cNvSpPr>
            <a:spLocks noGrp="1"/>
          </p:cNvSpPr>
          <p:nvPr>
            <p:ph type="ftr" sz="quarter" idx="10"/>
          </p:nvPr>
        </p:nvSpPr>
        <p:spPr/>
        <p:txBody>
          <a:bodyPr/>
          <a:lstStyle/>
          <a:p>
            <a:pPr rtl="0"/>
            <a:r>
              <a:rPr lang="fr-FR" noProof="0" smtClean="0"/>
              <a:t>ANPSP Actualités sociales 2025</a:t>
            </a:r>
            <a:endParaRPr lang="fr-FR" noProof="0" dirty="0"/>
          </a:p>
        </p:txBody>
      </p:sp>
      <p:sp>
        <p:nvSpPr>
          <p:cNvPr id="5" name="Espace réservé du numéro de diapositive 4"/>
          <p:cNvSpPr>
            <a:spLocks noGrp="1"/>
          </p:cNvSpPr>
          <p:nvPr>
            <p:ph type="sldNum" sz="quarter" idx="11"/>
          </p:nvPr>
        </p:nvSpPr>
        <p:spPr/>
        <p:txBody>
          <a:bodyPr/>
          <a:lstStyle/>
          <a:p>
            <a:pPr rtl="0"/>
            <a:fld id="{8699F50C-BE38-4BD0-BA84-9B090E1F2B9B}" type="slidenum">
              <a:rPr lang="fr-FR" noProof="0" smtClean="0"/>
              <a:t>9</a:t>
            </a:fld>
            <a:endParaRPr lang="fr-FR" noProof="0" dirty="0"/>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1109" y="0"/>
            <a:ext cx="2381250" cy="914400"/>
          </a:xfrm>
          <a:prstGeom prst="rect">
            <a:avLst/>
          </a:prstGeom>
        </p:spPr>
      </p:pic>
      <p:pic>
        <p:nvPicPr>
          <p:cNvPr id="1026" name="Picture 2" descr="arrêté avantages en natur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6653" y="3697358"/>
            <a:ext cx="6005706" cy="3024118"/>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p:cNvSpPr txBox="1"/>
          <p:nvPr/>
        </p:nvSpPr>
        <p:spPr>
          <a:xfrm>
            <a:off x="518678" y="1537252"/>
            <a:ext cx="4967722" cy="5078313"/>
          </a:xfrm>
          <a:prstGeom prst="rect">
            <a:avLst/>
          </a:prstGeom>
          <a:noFill/>
        </p:spPr>
        <p:txBody>
          <a:bodyPr wrap="square" rtlCol="0">
            <a:spAutoFit/>
          </a:bodyPr>
          <a:lstStyle/>
          <a:p>
            <a:r>
              <a:rPr lang="fr-FR" dirty="0"/>
              <a:t>Le gouvernement Bayrou vient de réformer </a:t>
            </a:r>
            <a:r>
              <a:rPr lang="fr-FR" b="1" dirty="0"/>
              <a:t>les avantages en nature</a:t>
            </a:r>
            <a:r>
              <a:rPr lang="fr-FR" dirty="0"/>
              <a:t> liés aux voitures de fonction par la publication d’un </a:t>
            </a:r>
            <a:r>
              <a:rPr lang="fr-FR" dirty="0">
                <a:hlinkClick r:id="rId5"/>
              </a:rPr>
              <a:t>arrêté publié au Journal Officiel</a:t>
            </a:r>
            <a:r>
              <a:rPr lang="fr-FR" dirty="0"/>
              <a:t> le 27 février 2025.. Les règles de calcul applicables aux véhicules thermiques et hybrides sont désormais plus strictes, tandis que les voitures électriques bénéficient d’avantages accrus sous certaines conditions </a:t>
            </a:r>
            <a:r>
              <a:rPr lang="fr-FR" dirty="0" smtClean="0"/>
              <a:t>précises</a:t>
            </a:r>
          </a:p>
          <a:p>
            <a:r>
              <a:rPr lang="fr-FR" b="1" dirty="0"/>
              <a:t>Synthèse des nouvelles règles applicables dès le 1er février 2025</a:t>
            </a:r>
          </a:p>
          <a:p>
            <a:r>
              <a:rPr lang="fr-FR" dirty="0"/>
              <a:t>Le tableau </a:t>
            </a:r>
            <a:r>
              <a:rPr lang="fr-FR" dirty="0" smtClean="0"/>
              <a:t>ci-après </a:t>
            </a:r>
            <a:r>
              <a:rPr lang="fr-FR" dirty="0"/>
              <a:t>présente une synthèse claire des changements des règles applicables dès le </a:t>
            </a:r>
            <a:r>
              <a:rPr lang="fr-FR" b="1" dirty="0"/>
              <a:t>1er février 2025</a:t>
            </a:r>
            <a:r>
              <a:rPr lang="fr-FR" dirty="0"/>
              <a:t>. Ces pourcentages correspondent à </a:t>
            </a:r>
            <a:r>
              <a:rPr lang="fr-FR" b="1" u="sng" dirty="0"/>
              <a:t>l’évaluation de l’avantage en nature</a:t>
            </a:r>
            <a:r>
              <a:rPr lang="fr-FR" dirty="0"/>
              <a:t>, c’est-à-dire la part de la valeur du véhicule considérée comme un complément de salaire et donc soumise aux cotisations sociales.</a:t>
            </a:r>
          </a:p>
          <a:p>
            <a:endParaRPr lang="fr-FR" dirty="0"/>
          </a:p>
        </p:txBody>
      </p:sp>
      <p:graphicFrame>
        <p:nvGraphicFramePr>
          <p:cNvPr id="12" name="Tableau 11"/>
          <p:cNvGraphicFramePr>
            <a:graphicFrameLocks noGrp="1"/>
          </p:cNvGraphicFramePr>
          <p:nvPr>
            <p:extLst>
              <p:ext uri="{D42A27DB-BD31-4B8C-83A1-F6EECF244321}">
                <p14:modId xmlns:p14="http://schemas.microsoft.com/office/powerpoint/2010/main" val="2122459977"/>
              </p:ext>
            </p:extLst>
          </p:nvPr>
        </p:nvGraphicFramePr>
        <p:xfrm>
          <a:off x="5686653" y="1524001"/>
          <a:ext cx="6005706" cy="2428113"/>
        </p:xfrm>
        <a:graphic>
          <a:graphicData uri="http://schemas.openxmlformats.org/drawingml/2006/table">
            <a:tbl>
              <a:tblPr>
                <a:tableStyleId>{5C22544A-7EE6-4342-B048-85BDC9FD1C3A}</a:tableStyleId>
              </a:tblPr>
              <a:tblGrid>
                <a:gridCol w="6005706">
                  <a:extLst>
                    <a:ext uri="{9D8B030D-6E8A-4147-A177-3AD203B41FA5}">
                      <a16:colId xmlns:a16="http://schemas.microsoft.com/office/drawing/2014/main" val="1661001718"/>
                    </a:ext>
                  </a:extLst>
                </a:gridCol>
              </a:tblGrid>
              <a:tr h="2194658">
                <a:tc>
                  <a:txBody>
                    <a:bodyPr/>
                    <a:lstStyle/>
                    <a:p>
                      <a:pPr>
                        <a:lnSpc>
                          <a:spcPct val="107000"/>
                        </a:lnSpc>
                      </a:pPr>
                      <a:r>
                        <a:rPr lang="fr-FR" sz="1600" dirty="0" smtClean="0">
                          <a:latin typeface="+mn-lt"/>
                        </a:rPr>
                        <a:t>Prolongation de l'exonération pour les bornes de recharge électrique : Jusqu'au 31 décembre 2027, l'avantage en nature lié à la mise à disposition d'une borne de recharge électrique reste exonéré de cotisations : </a:t>
                      </a:r>
                    </a:p>
                    <a:p>
                      <a:pPr>
                        <a:lnSpc>
                          <a:spcPct val="107000"/>
                        </a:lnSpc>
                      </a:pPr>
                      <a:r>
                        <a:rPr lang="fr-FR" sz="1600" dirty="0" smtClean="0">
                          <a:latin typeface="+mn-lt"/>
                        </a:rPr>
                        <a:t> Borne sur le lieu de travail : exonération totale, y compris pour l'électricité. </a:t>
                      </a:r>
                    </a:p>
                    <a:p>
                      <a:pPr>
                        <a:lnSpc>
                          <a:spcPct val="107000"/>
                        </a:lnSpc>
                      </a:pPr>
                      <a:r>
                        <a:rPr lang="fr-FR" sz="1600" dirty="0" smtClean="0">
                          <a:latin typeface="+mn-lt"/>
                        </a:rPr>
                        <a:t> Borne installée au domicile du salarié : exonération de 50 % des coûts d'achat et d'installation, plafonnée à 1 043,50 € (75 % et 1 565,20 € si la borne a plus de 5 ans). </a:t>
                      </a:r>
                      <a:endParaRPr lang="fr-FR" sz="1600" b="1" dirty="0">
                        <a:effectLst/>
                        <a:latin typeface="+mn-lt"/>
                        <a:ea typeface="Times New Roman" panose="02020603050405020304" pitchFamily="18" charset="0"/>
                        <a:cs typeface="Times New Roman" panose="02020603050405020304" pitchFamily="18" charset="0"/>
                      </a:endParaRPr>
                    </a:p>
                  </a:txBody>
                  <a:tcPr anchor="ct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tcPr>
                </a:tc>
                <a:extLst>
                  <a:ext uri="{0D108BD9-81ED-4DB2-BD59-A6C34878D82A}">
                    <a16:rowId xmlns:a16="http://schemas.microsoft.com/office/drawing/2014/main" val="743205719"/>
                  </a:ext>
                </a:extLst>
              </a:tr>
            </a:tbl>
          </a:graphicData>
        </a:graphic>
      </p:graphicFrame>
    </p:spTree>
    <p:extLst>
      <p:ext uri="{BB962C8B-B14F-4D97-AF65-F5344CB8AC3E}">
        <p14:creationId xmlns:p14="http://schemas.microsoft.com/office/powerpoint/2010/main" val="5958238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Custom 14">
      <a:dk1>
        <a:srgbClr val="3F3F3F"/>
      </a:dk1>
      <a:lt1>
        <a:srgbClr val="FFFFFF"/>
      </a:lt1>
      <a:dk2>
        <a:srgbClr val="F2F2F2"/>
      </a:dk2>
      <a:lt2>
        <a:srgbClr val="A5A5A5"/>
      </a:lt2>
      <a:accent1>
        <a:srgbClr val="00194C"/>
      </a:accent1>
      <a:accent2>
        <a:srgbClr val="EAB200"/>
      </a:accent2>
      <a:accent3>
        <a:srgbClr val="F2F2F2"/>
      </a:accent3>
      <a:accent4>
        <a:srgbClr val="954F72"/>
      </a:accent4>
      <a:accent5>
        <a:srgbClr val="00843B"/>
      </a:accent5>
      <a:accent6>
        <a:srgbClr val="014067"/>
      </a:accent6>
      <a:hlink>
        <a:srgbClr val="00194C"/>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30740350_TF00951641" id="{398CF668-C18C-42AD-928F-A65C6FB2C149}" vid="{B9E109C0-98BE-47DE-865D-28572859C76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19A80A7-0DD1-4CF4-ABD5-362A6549C5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4D15D6-87BC-477C-8E91-9F90829C2FC8}">
  <ds:schemaRefs>
    <ds:schemaRef ds:uri="http://purl.org/dc/term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fb0879af-3eba-417a-a55a-ffe6dcd6ca77"/>
    <ds:schemaRef ds:uri="6dc4bcd6-49db-4c07-9060-8acfc67cef9f"/>
    <ds:schemaRef ds:uri="http://schemas.microsoft.com/sharepoint/v3"/>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F79AA90D-A39D-4F83-B1BD-92099B1CAD0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Présentation hexagone claire</Template>
  <TotalTime>0</TotalTime>
  <Words>1266</Words>
  <Application>Microsoft Office PowerPoint</Application>
  <PresentationFormat>Grand écran</PresentationFormat>
  <Paragraphs>207</Paragraphs>
  <Slides>21</Slides>
  <Notes>21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21</vt:i4>
      </vt:variant>
    </vt:vector>
  </HeadingPairs>
  <TitlesOfParts>
    <vt:vector size="29" baseType="lpstr">
      <vt:lpstr>Arial</vt:lpstr>
      <vt:lpstr>Arial Black</vt:lpstr>
      <vt:lpstr>Calibri</vt:lpstr>
      <vt:lpstr>Calibri Light</vt:lpstr>
      <vt:lpstr>CiscoSans ExtraLight</vt:lpstr>
      <vt:lpstr>Gill Sans SemiBold</vt:lpstr>
      <vt:lpstr>Times New Roman</vt:lpstr>
      <vt:lpstr>Thème Office</vt:lpstr>
      <vt:lpstr>Actualités Sociales  </vt:lpstr>
      <vt:lpstr>PLFSS 2025 : Les mesures impactant la paie</vt:lpstr>
      <vt:lpstr>Réforme de la réduction générale de cotisations patronales </vt:lpstr>
      <vt:lpstr>Taux réduits des cotisations patronales d’assurance maladie et d’allocations familiales </vt:lpstr>
      <vt:lpstr>Arrêt de travail : diminution des indemnités journalières à compter du 1er avril 2025</vt:lpstr>
      <vt:lpstr> Nouvelle Aide exceptionnelle pour les contrats d'apprentissage conclus jusqu'au 31 décembre 2025</vt:lpstr>
      <vt:lpstr>Présentation PowerPoint</vt:lpstr>
      <vt:lpstr>Exonérations sociales des apprentis</vt:lpstr>
      <vt:lpstr>Avantage en nature véhicule</vt:lpstr>
      <vt:lpstr>Avantage en nature véhicule</vt:lpstr>
      <vt:lpstr>L'Impact de l'Intelligence Artificielle sur les Ressources Humaines</vt:lpstr>
      <vt:lpstr>Définition de L’ Intelligence artificielle </vt:lpstr>
      <vt:lpstr>IA bras droit des ressources humaines </vt:lpstr>
      <vt:lpstr>IA bras droit des ressources humaines </vt:lpstr>
      <vt:lpstr>Défis et enjeux de l’intégration de l’IA dans les métiers de la paie et des ressources humaines  </vt:lpstr>
      <vt:lpstr>Défis et enjeux de l’intégration de l’IA dans les métiers de la paie et des ressources humaines  </vt:lpstr>
      <vt:lpstr>L’humain au cœur de notre métier</vt:lpstr>
      <vt:lpstr>Quelles sont vos préoccupations et vos attentes concernant l’IA sur l’avenir de votre métier ? </vt:lpstr>
      <vt:lpstr>  Cours de Cassation 14/02/2025  </vt:lpstr>
      <vt:lpstr>Nos prochains Afterwork</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2025-02-15T14:34:37Z</dcterms:created>
  <dcterms:modified xsi:type="dcterms:W3CDTF">2025-03-05T15:52:33Z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